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Lst>
  <p:notesMasterIdLst>
    <p:notesMasterId r:id="rId31"/>
  </p:notesMasterIdLst>
  <p:handoutMasterIdLst>
    <p:handoutMasterId r:id="rId32"/>
  </p:handoutMasterIdLst>
  <p:sldIdLst>
    <p:sldId id="565" r:id="rId3"/>
    <p:sldId id="619" r:id="rId4"/>
    <p:sldId id="620" r:id="rId5"/>
    <p:sldId id="612" r:id="rId6"/>
    <p:sldId id="621" r:id="rId7"/>
    <p:sldId id="622" r:id="rId8"/>
    <p:sldId id="623" r:id="rId9"/>
    <p:sldId id="624" r:id="rId10"/>
    <p:sldId id="625" r:id="rId11"/>
    <p:sldId id="626" r:id="rId12"/>
    <p:sldId id="627" r:id="rId13"/>
    <p:sldId id="628" r:id="rId14"/>
    <p:sldId id="649" r:id="rId15"/>
    <p:sldId id="631" r:id="rId16"/>
    <p:sldId id="632" r:id="rId17"/>
    <p:sldId id="633" r:id="rId18"/>
    <p:sldId id="634" r:id="rId19"/>
    <p:sldId id="635" r:id="rId20"/>
    <p:sldId id="651" r:id="rId21"/>
    <p:sldId id="605" r:id="rId22"/>
    <p:sldId id="656" r:id="rId23"/>
    <p:sldId id="648" r:id="rId24"/>
    <p:sldId id="645" r:id="rId25"/>
    <p:sldId id="615" r:id="rId26"/>
    <p:sldId id="616" r:id="rId27"/>
    <p:sldId id="640" r:id="rId28"/>
    <p:sldId id="641" r:id="rId29"/>
    <p:sldId id="566" r:id="rId30"/>
  </p:sldIdLst>
  <p:sldSz cx="12192000" cy="6858000"/>
  <p:notesSz cx="7019925" cy="930592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1794" autoAdjust="0"/>
  </p:normalViewPr>
  <p:slideViewPr>
    <p:cSldViewPr snapToGrid="0">
      <p:cViewPr varScale="1">
        <p:scale>
          <a:sx n="42" d="100"/>
          <a:sy n="42" d="100"/>
        </p:scale>
        <p:origin x="1020"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186"/>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8275"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0"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8275"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414338" y="696913"/>
            <a:ext cx="6202362" cy="34893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19600"/>
            <a:ext cx="5619750" cy="4189413"/>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a:t>
            </a:fld>
            <a:endParaRPr lang="en-US"/>
          </a:p>
        </p:txBody>
      </p:sp>
    </p:spTree>
    <p:extLst>
      <p:ext uri="{BB962C8B-B14F-4D97-AF65-F5344CB8AC3E}">
        <p14:creationId xmlns:p14="http://schemas.microsoft.com/office/powerpoint/2010/main" val="293235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10</a:t>
            </a:fld>
            <a:endParaRPr lang="en-US"/>
          </a:p>
        </p:txBody>
      </p:sp>
    </p:spTree>
    <p:extLst>
      <p:ext uri="{BB962C8B-B14F-4D97-AF65-F5344CB8AC3E}">
        <p14:creationId xmlns:p14="http://schemas.microsoft.com/office/powerpoint/2010/main" val="281017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11</a:t>
            </a:fld>
            <a:endParaRPr lang="en-US"/>
          </a:p>
        </p:txBody>
      </p:sp>
    </p:spTree>
    <p:extLst>
      <p:ext uri="{BB962C8B-B14F-4D97-AF65-F5344CB8AC3E}">
        <p14:creationId xmlns:p14="http://schemas.microsoft.com/office/powerpoint/2010/main" val="416798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12</a:t>
            </a:fld>
            <a:endParaRPr lang="en-US"/>
          </a:p>
        </p:txBody>
      </p:sp>
    </p:spTree>
    <p:extLst>
      <p:ext uri="{BB962C8B-B14F-4D97-AF65-F5344CB8AC3E}">
        <p14:creationId xmlns:p14="http://schemas.microsoft.com/office/powerpoint/2010/main" val="57906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a:p>
        </p:txBody>
      </p:sp>
    </p:spTree>
    <p:extLst>
      <p:ext uri="{BB962C8B-B14F-4D97-AF65-F5344CB8AC3E}">
        <p14:creationId xmlns:p14="http://schemas.microsoft.com/office/powerpoint/2010/main" val="347488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14</a:t>
            </a:fld>
            <a:endParaRPr lang="en-US"/>
          </a:p>
        </p:txBody>
      </p:sp>
    </p:spTree>
    <p:extLst>
      <p:ext uri="{BB962C8B-B14F-4D97-AF65-F5344CB8AC3E}">
        <p14:creationId xmlns:p14="http://schemas.microsoft.com/office/powerpoint/2010/main" val="425621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15</a:t>
            </a:fld>
            <a:endParaRPr lang="en-US"/>
          </a:p>
        </p:txBody>
      </p:sp>
    </p:spTree>
    <p:extLst>
      <p:ext uri="{BB962C8B-B14F-4D97-AF65-F5344CB8AC3E}">
        <p14:creationId xmlns:p14="http://schemas.microsoft.com/office/powerpoint/2010/main" val="417709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Arial" charset="0"/>
                <a:ea typeface="+mn-ea"/>
                <a:cs typeface="+mn-cs"/>
              </a:rPr>
              <a:t>Contracting</a:t>
            </a:r>
          </a:p>
          <a:p>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16</a:t>
            </a:fld>
            <a:endParaRPr lang="en-US" dirty="0">
              <a:solidFill>
                <a:srgbClr val="1F497D"/>
              </a:solidFill>
            </a:endParaRPr>
          </a:p>
        </p:txBody>
      </p:sp>
    </p:spTree>
    <p:extLst>
      <p:ext uri="{BB962C8B-B14F-4D97-AF65-F5344CB8AC3E}">
        <p14:creationId xmlns:p14="http://schemas.microsoft.com/office/powerpoint/2010/main" val="411163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Arial" charset="0"/>
                <a:ea typeface="+mn-ea"/>
                <a:cs typeface="+mn-cs"/>
              </a:rPr>
              <a:t>Contracting</a:t>
            </a:r>
          </a:p>
          <a:p>
            <a:endParaRPr lang="en-US" b="1" u="sng" dirty="0"/>
          </a:p>
        </p:txBody>
      </p:sp>
      <p:sp>
        <p:nvSpPr>
          <p:cNvPr id="31748" name="Slide Number Placeholder 3"/>
          <p:cNvSpPr>
            <a:spLocks noGrp="1"/>
          </p:cNvSpPr>
          <p:nvPr>
            <p:ph type="sldNum" sz="quarter" idx="5"/>
          </p:nvPr>
        </p:nvSpPr>
        <p:spPr>
          <a:noFill/>
        </p:spPr>
        <p:txBody>
          <a:bodyPr/>
          <a:lstStyle/>
          <a:p>
            <a:pPr defTabSz="933074"/>
            <a:fld id="{D44E082D-2AC0-4B2C-8950-ABDB0AD677B1}" type="slidenum">
              <a:rPr lang="en-US" smtClean="0">
                <a:solidFill>
                  <a:srgbClr val="1F497D"/>
                </a:solidFill>
              </a:rPr>
              <a:pPr defTabSz="933074"/>
              <a:t>17</a:t>
            </a:fld>
            <a:endParaRPr lang="en-US" dirty="0">
              <a:solidFill>
                <a:srgbClr val="1F497D"/>
              </a:solidFill>
            </a:endParaRPr>
          </a:p>
        </p:txBody>
      </p:sp>
    </p:spTree>
    <p:extLst>
      <p:ext uri="{BB962C8B-B14F-4D97-AF65-F5344CB8AC3E}">
        <p14:creationId xmlns:p14="http://schemas.microsoft.com/office/powerpoint/2010/main" val="428867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 </a:t>
            </a:r>
            <a:r>
              <a:rPr lang="en-US" sz="1200" kern="1200" dirty="0">
                <a:solidFill>
                  <a:schemeClr val="tx1"/>
                </a:solidFill>
                <a:effectLst/>
                <a:latin typeface="Arial" charset="0"/>
                <a:ea typeface="+mn-ea"/>
                <a:cs typeface="+mn-cs"/>
              </a:rPr>
              <a:t>Contracting</a:t>
            </a:r>
          </a:p>
          <a:p>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18</a:t>
            </a:fld>
            <a:endParaRPr lang="en-US" dirty="0">
              <a:solidFill>
                <a:srgbClr val="1F497D"/>
              </a:solidFill>
            </a:endParaRPr>
          </a:p>
        </p:txBody>
      </p:sp>
    </p:spTree>
    <p:extLst>
      <p:ext uri="{BB962C8B-B14F-4D97-AF65-F5344CB8AC3E}">
        <p14:creationId xmlns:p14="http://schemas.microsoft.com/office/powerpoint/2010/main" val="2710434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Contracting</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a:p>
        </p:txBody>
      </p:sp>
    </p:spTree>
    <p:extLst>
      <p:ext uri="{BB962C8B-B14F-4D97-AF65-F5344CB8AC3E}">
        <p14:creationId xmlns:p14="http://schemas.microsoft.com/office/powerpoint/2010/main" val="419713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a:t>
            </a:fld>
            <a:endParaRPr lang="en-US"/>
          </a:p>
        </p:txBody>
      </p:sp>
    </p:spTree>
    <p:extLst>
      <p:ext uri="{BB962C8B-B14F-4D97-AF65-F5344CB8AC3E}">
        <p14:creationId xmlns:p14="http://schemas.microsoft.com/office/powerpoint/2010/main" val="294876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a:p>
        </p:txBody>
      </p:sp>
    </p:spTree>
    <p:extLst>
      <p:ext uri="{BB962C8B-B14F-4D97-AF65-F5344CB8AC3E}">
        <p14:creationId xmlns:p14="http://schemas.microsoft.com/office/powerpoint/2010/main" val="411234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Consultant </a:t>
            </a:r>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a:p>
        </p:txBody>
      </p:sp>
    </p:spTree>
    <p:extLst>
      <p:ext uri="{BB962C8B-B14F-4D97-AF65-F5344CB8AC3E}">
        <p14:creationId xmlns:p14="http://schemas.microsoft.com/office/powerpoint/2010/main" val="239546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Consultant </a:t>
            </a:r>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22</a:t>
            </a:fld>
            <a:endParaRPr lang="en-US"/>
          </a:p>
        </p:txBody>
      </p:sp>
    </p:spTree>
    <p:extLst>
      <p:ext uri="{BB962C8B-B14F-4D97-AF65-F5344CB8AC3E}">
        <p14:creationId xmlns:p14="http://schemas.microsoft.com/office/powerpoint/2010/main" val="327486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a:p>
        </p:txBody>
      </p:sp>
    </p:spTree>
    <p:extLst>
      <p:ext uri="{BB962C8B-B14F-4D97-AF65-F5344CB8AC3E}">
        <p14:creationId xmlns:p14="http://schemas.microsoft.com/office/powerpoint/2010/main" val="173019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24</a:t>
            </a:fld>
            <a:endParaRPr lang="en-US"/>
          </a:p>
        </p:txBody>
      </p:sp>
    </p:spTree>
    <p:extLst>
      <p:ext uri="{BB962C8B-B14F-4D97-AF65-F5344CB8AC3E}">
        <p14:creationId xmlns:p14="http://schemas.microsoft.com/office/powerpoint/2010/main" val="380234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Consultant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25</a:t>
            </a:fld>
            <a:endParaRPr lang="en-US"/>
          </a:p>
        </p:txBody>
      </p:sp>
    </p:spTree>
    <p:extLst>
      <p:ext uri="{BB962C8B-B14F-4D97-AF65-F5344CB8AC3E}">
        <p14:creationId xmlns:p14="http://schemas.microsoft.com/office/powerpoint/2010/main" val="380234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26</a:t>
            </a:fld>
            <a:endParaRPr lang="en-US"/>
          </a:p>
        </p:txBody>
      </p:sp>
    </p:spTree>
    <p:extLst>
      <p:ext uri="{BB962C8B-B14F-4D97-AF65-F5344CB8AC3E}">
        <p14:creationId xmlns:p14="http://schemas.microsoft.com/office/powerpoint/2010/main" val="263501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a:p>
            <a:r>
              <a:rPr lang="en-US"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27</a:t>
            </a:fld>
            <a:endParaRPr lang="en-US" dirty="0">
              <a:solidFill>
                <a:srgbClr val="1F497D"/>
              </a:solidFill>
            </a:endParaRPr>
          </a:p>
        </p:txBody>
      </p:sp>
    </p:spTree>
    <p:extLst>
      <p:ext uri="{BB962C8B-B14F-4D97-AF65-F5344CB8AC3E}">
        <p14:creationId xmlns:p14="http://schemas.microsoft.com/office/powerpoint/2010/main" val="89800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28</a:t>
            </a:fld>
            <a:endParaRPr lang="en-US"/>
          </a:p>
        </p:txBody>
      </p:sp>
    </p:spTree>
    <p:extLst>
      <p:ext uri="{BB962C8B-B14F-4D97-AF65-F5344CB8AC3E}">
        <p14:creationId xmlns:p14="http://schemas.microsoft.com/office/powerpoint/2010/main" val="375578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charset="0"/>
                <a:ea typeface="+mn-ea"/>
                <a:cs typeface="+mn-cs"/>
              </a:rPr>
              <a:t>SAWS PE</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a:t>
            </a:fld>
            <a:endParaRPr lang="en-US"/>
          </a:p>
        </p:txBody>
      </p:sp>
    </p:spTree>
    <p:extLst>
      <p:ext uri="{BB962C8B-B14F-4D97-AF65-F5344CB8AC3E}">
        <p14:creationId xmlns:p14="http://schemas.microsoft.com/office/powerpoint/2010/main" val="166319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a:p>
        </p:txBody>
      </p:sp>
    </p:spTree>
    <p:extLst>
      <p:ext uri="{BB962C8B-B14F-4D97-AF65-F5344CB8AC3E}">
        <p14:creationId xmlns:p14="http://schemas.microsoft.com/office/powerpoint/2010/main" val="258611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a:p>
        </p:txBody>
      </p:sp>
    </p:spTree>
    <p:extLst>
      <p:ext uri="{BB962C8B-B14F-4D97-AF65-F5344CB8AC3E}">
        <p14:creationId xmlns:p14="http://schemas.microsoft.com/office/powerpoint/2010/main" val="59717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a:p>
        </p:txBody>
      </p:sp>
    </p:spTree>
    <p:extLst>
      <p:ext uri="{BB962C8B-B14F-4D97-AF65-F5344CB8AC3E}">
        <p14:creationId xmlns:p14="http://schemas.microsoft.com/office/powerpoint/2010/main" val="47720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7</a:t>
            </a:fld>
            <a:endParaRPr lang="en-US"/>
          </a:p>
        </p:txBody>
      </p:sp>
    </p:spTree>
    <p:extLst>
      <p:ext uri="{BB962C8B-B14F-4D97-AF65-F5344CB8AC3E}">
        <p14:creationId xmlns:p14="http://schemas.microsoft.com/office/powerpoint/2010/main" val="28488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8</a:t>
            </a:fld>
            <a:endParaRPr lang="en-US"/>
          </a:p>
        </p:txBody>
      </p:sp>
    </p:spTree>
    <p:extLst>
      <p:ext uri="{BB962C8B-B14F-4D97-AF65-F5344CB8AC3E}">
        <p14:creationId xmlns:p14="http://schemas.microsoft.com/office/powerpoint/2010/main" val="348487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9</a:t>
            </a:fld>
            <a:endParaRPr lang="en-US"/>
          </a:p>
        </p:txBody>
      </p:sp>
    </p:spTree>
    <p:extLst>
      <p:ext uri="{BB962C8B-B14F-4D97-AF65-F5344CB8AC3E}">
        <p14:creationId xmlns:p14="http://schemas.microsoft.com/office/powerpoint/2010/main" val="229824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0" y="-359595"/>
            <a:ext cx="12192000" cy="208225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H</a:t>
            </a:r>
            <a:r>
              <a:rPr kumimoji="0" lang="en-US" sz="4000" b="0" i="0" u="none" strike="noStrike" kern="1200" cap="none" spc="0" normalizeH="0" baseline="-2500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2</a:t>
            </a: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Oaks Desalination Facility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Well Field Collection Pipeline</a:t>
            </a:r>
          </a:p>
        </p:txBody>
      </p:sp>
      <p:sp>
        <p:nvSpPr>
          <p:cNvPr id="8" name="Text Box 19"/>
          <p:cNvSpPr txBox="1">
            <a:spLocks noChangeArrowheads="1"/>
          </p:cNvSpPr>
          <p:nvPr userDrawn="1"/>
        </p:nvSpPr>
        <p:spPr bwMode="auto">
          <a:xfrm>
            <a:off x="7833511" y="4638004"/>
            <a:ext cx="5910159" cy="74360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i="0" baseline="0" dirty="0">
                <a:solidFill>
                  <a:schemeClr val="accent5">
                    <a:lumMod val="40000"/>
                    <a:lumOff val="60000"/>
                  </a:schemeClr>
                </a:solidFill>
                <a:latin typeface="Gill Sans MT" panose="020B0502020104020203" pitchFamily="34" charset="0"/>
              </a:rPr>
              <a:t>    Non-</a:t>
            </a:r>
            <a:r>
              <a:rPr lang="en-US" sz="2200" b="0" i="0" dirty="0">
                <a:solidFill>
                  <a:schemeClr val="accent5">
                    <a:lumMod val="40000"/>
                    <a:lumOff val="60000"/>
                  </a:schemeClr>
                </a:solidFill>
                <a:latin typeface="Gill Sans MT" panose="020B0502020104020203" pitchFamily="34" charset="0"/>
              </a:rPr>
              <a:t>Mandatory</a:t>
            </a:r>
            <a:r>
              <a:rPr lang="en-US" sz="2200" b="0" i="0" baseline="0" dirty="0">
                <a:solidFill>
                  <a:schemeClr val="accent5">
                    <a:lumMod val="40000"/>
                    <a:lumOff val="60000"/>
                  </a:schemeClr>
                </a:solidFill>
                <a:latin typeface="Gill Sans MT" panose="020B0502020104020203" pitchFamily="34" charset="0"/>
              </a:rPr>
              <a:t> </a:t>
            </a:r>
            <a:r>
              <a:rPr lang="en-US" sz="2200" b="0" i="0" dirty="0">
                <a:solidFill>
                  <a:schemeClr val="accent5">
                    <a:lumMod val="40000"/>
                    <a:lumOff val="60000"/>
                  </a:schemeClr>
                </a:solidFill>
                <a:latin typeface="Gill Sans MT" panose="020B0502020104020203" pitchFamily="34" charset="0"/>
              </a:rPr>
              <a:t>Pre-Bid Meeting</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		</a:t>
            </a:r>
            <a:r>
              <a:rPr lang="en-US" sz="2200" b="0" i="0" baseline="0" noProof="0" dirty="0">
                <a:solidFill>
                  <a:schemeClr val="accent5">
                    <a:lumMod val="40000"/>
                    <a:lumOff val="60000"/>
                  </a:schemeClr>
                </a:solidFill>
                <a:latin typeface="Gill Sans MT" panose="020B0502020104020203" pitchFamily="34" charset="0"/>
              </a:rPr>
              <a:t>    March 30</a:t>
            </a:r>
            <a:r>
              <a:rPr lang="en-US" sz="2200" b="0" i="0" noProof="0" dirty="0">
                <a:solidFill>
                  <a:schemeClr val="accent5">
                    <a:lumMod val="40000"/>
                    <a:lumOff val="60000"/>
                  </a:schemeClr>
                </a:solidFill>
                <a:latin typeface="Gill Sans MT" panose="020B0502020104020203" pitchFamily="34" charset="0"/>
              </a:rPr>
              <a:t>, 2020</a:t>
            </a:r>
          </a:p>
        </p:txBody>
      </p:sp>
      <p:sp>
        <p:nvSpPr>
          <p:cNvPr id="6" name="Text Box 19"/>
          <p:cNvSpPr txBox="1">
            <a:spLocks noChangeArrowheads="1"/>
          </p:cNvSpPr>
          <p:nvPr userDrawn="1"/>
        </p:nvSpPr>
        <p:spPr bwMode="auto">
          <a:xfrm>
            <a:off x="485166" y="1507183"/>
            <a:ext cx="5910159" cy="3010055"/>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Ismael Rosales,</a:t>
            </a:r>
            <a:r>
              <a:rPr lang="en-US" sz="2400" b="0" baseline="0" dirty="0">
                <a:solidFill>
                  <a:schemeClr val="bg1"/>
                </a:solidFill>
                <a:latin typeface="Gill Sans MT" panose="020B0502020104020203" pitchFamily="34" charset="0"/>
              </a:rPr>
              <a:t> P.E.</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SAWS</a:t>
            </a:r>
          </a:p>
          <a:p>
            <a:pPr marL="342900" indent="-342900" algn="l">
              <a:lnSpc>
                <a:spcPct val="70000"/>
              </a:lnSpc>
              <a:spcBef>
                <a:spcPct val="50000"/>
              </a:spcBef>
              <a:buFontTx/>
              <a:buNone/>
            </a:pPr>
            <a:r>
              <a:rPr lang="en-US" sz="2400" b="0" kern="1200" dirty="0" smtClean="0">
                <a:solidFill>
                  <a:schemeClr val="bg1"/>
                </a:solidFill>
                <a:latin typeface="Gill Sans MT" panose="020B0502020104020203" pitchFamily="34" charset="0"/>
                <a:ea typeface="+mn-ea"/>
                <a:cs typeface="+mn-cs"/>
              </a:rPr>
              <a:t>Roxanne L. Lockhart</a:t>
            </a:r>
            <a:endParaRPr lang="en-US" sz="2400" b="0" kern="1200" dirty="0">
              <a:solidFill>
                <a:schemeClr val="bg1"/>
              </a:solidFill>
              <a:latin typeface="Gill Sans MT" panose="020B0502020104020203" pitchFamily="34" charset="0"/>
              <a:ea typeface="+mn-ea"/>
              <a:cs typeface="+mn-cs"/>
            </a:endParaRPr>
          </a:p>
          <a:p>
            <a:pPr marL="342900" indent="-342900" algn="l">
              <a:lnSpc>
                <a:spcPct val="70000"/>
              </a:lnSpc>
              <a:spcBef>
                <a:spcPct val="50000"/>
              </a:spcBef>
              <a:buFontTx/>
              <a:buNone/>
            </a:pPr>
            <a:r>
              <a:rPr lang="en-US" sz="1800" baseline="0" dirty="0">
                <a:solidFill>
                  <a:schemeClr val="accent5">
                    <a:lumMod val="40000"/>
                    <a:lumOff val="60000"/>
                  </a:schemeClr>
                </a:solidFill>
                <a:latin typeface="Gill Sans MT" panose="020B0502020104020203" pitchFamily="34" charset="0"/>
              </a:rPr>
              <a:t>Contract Administrator, SAWS </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Marisol</a:t>
            </a:r>
            <a:r>
              <a:rPr lang="en-US" sz="2400" b="0" baseline="0" dirty="0" smtClean="0">
                <a:solidFill>
                  <a:schemeClr val="bg1"/>
                </a:solidFill>
                <a:latin typeface="Gill Sans MT" panose="020B0502020104020203" pitchFamily="34" charset="0"/>
              </a:rPr>
              <a:t> V. Robles</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SMWVB Program</a:t>
            </a:r>
            <a:r>
              <a:rPr lang="en-US" sz="1800" baseline="0" dirty="0">
                <a:solidFill>
                  <a:schemeClr val="accent5">
                    <a:lumMod val="40000"/>
                    <a:lumOff val="60000"/>
                  </a:schemeClr>
                </a:solidFill>
                <a:latin typeface="Gill Sans MT" panose="020B0502020104020203" pitchFamily="34" charset="0"/>
              </a:rPr>
              <a:t> Manager, SAWS</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S. Keller Drozdick, </a:t>
            </a:r>
            <a:r>
              <a:rPr lang="en-US" sz="2400" b="0" baseline="0" dirty="0">
                <a:solidFill>
                  <a:schemeClr val="bg1"/>
                </a:solidFill>
                <a:latin typeface="Gill Sans MT" panose="020B0502020104020203" pitchFamily="34" charset="0"/>
              </a:rPr>
              <a:t>P.E. PMP</a:t>
            </a: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Engineer of Record, Merrick &amp; Company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93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7507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83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889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9674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8191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1839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399697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56633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027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656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62727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340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77294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_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855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809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24990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66909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156065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293204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68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9642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58147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6AA805-7AA1-47E4-8FC4-225EA8417FFD}" type="datetimeFigureOut">
              <a:rPr lang="en-US" smtClean="0"/>
              <a:t>4/2/2020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C9C6CF-4EB9-4B42-92D8-B667F7AA7A8F}" type="slidenum">
              <a:rPr lang="en-US" smtClean="0"/>
              <a:t>‹#›</a:t>
            </a:fld>
            <a:endParaRPr lang="en-US"/>
          </a:p>
        </p:txBody>
      </p:sp>
    </p:spTree>
    <p:extLst>
      <p:ext uri="{BB962C8B-B14F-4D97-AF65-F5344CB8AC3E}">
        <p14:creationId xmlns:p14="http://schemas.microsoft.com/office/powerpoint/2010/main" val="79442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image" Target="../media/image6.emf"/><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image" Target="../media/image5.png"/><Relationship Id="rId40" Type="http://schemas.openxmlformats.org/officeDocument/2006/relationships/image" Target="../media/image7.emf"/><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38"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H</a:t>
            </a:r>
            <a:r>
              <a:rPr lang="en-US" sz="2400" b="0" baseline="-25000" dirty="0">
                <a:solidFill>
                  <a:schemeClr val="bg1"/>
                </a:solidFill>
                <a:effectLst>
                  <a:outerShdw blurRad="127000" dist="63500" dir="2700000" algn="t" rotWithShape="0">
                    <a:schemeClr val="tx1"/>
                  </a:outerShdw>
                </a:effectLst>
                <a:latin typeface="Gill Sans MT" panose="020B0502020104020203" pitchFamily="34" charset="0"/>
              </a:rPr>
              <a:t>2</a:t>
            </a:r>
            <a:r>
              <a:rPr lang="en-US" sz="2400" b="0" dirty="0">
                <a:solidFill>
                  <a:schemeClr val="bg1"/>
                </a:solidFill>
                <a:effectLst>
                  <a:outerShdw blurRad="127000" dist="63500" dir="2700000" algn="t" rotWithShape="0">
                    <a:schemeClr val="tx1"/>
                  </a:outerShdw>
                </a:effectLst>
                <a:latin typeface="Gill Sans MT" panose="020B0502020104020203" pitchFamily="34" charset="0"/>
              </a:rPr>
              <a:t>Oaks Desalination Facility Well Field Collection Pipeline</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39"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39"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742" r:id="rId1"/>
    <p:sldLayoutId id="2147483684" r:id="rId2"/>
    <p:sldLayoutId id="2147483702" r:id="rId3"/>
    <p:sldLayoutId id="2147483686" r:id="rId4"/>
    <p:sldLayoutId id="2147483705" r:id="rId5"/>
    <p:sldLayoutId id="2147483704" r:id="rId6"/>
    <p:sldLayoutId id="2147483703" r:id="rId7"/>
    <p:sldLayoutId id="2147483687" r:id="rId8"/>
    <p:sldLayoutId id="2147483688" r:id="rId9"/>
    <p:sldLayoutId id="2147483689" r:id="rId10"/>
    <p:sldLayoutId id="2147483690" r:id="rId11"/>
    <p:sldLayoutId id="2147483691"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3" r:id="rId35"/>
  </p:sldLayoutIdLst>
  <p:hf hdr="0" ftr="0" dt="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aws.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mailto:Roxanne.Lockhart@saws.org"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609599" y="950027"/>
            <a:ext cx="11389896" cy="5011295"/>
          </a:xfrm>
        </p:spPr>
        <p:txBody>
          <a:bodyPr/>
          <a:lstStyle/>
          <a:p>
            <a:r>
              <a:rPr lang="en-US" sz="3600" b="1" dirty="0"/>
              <a:t>South Central Texas Regional Certification Agency</a:t>
            </a:r>
            <a:endParaRPr lang="en-US" b="1" dirty="0"/>
          </a:p>
          <a:p>
            <a:pPr marL="0" indent="0" algn="ctr">
              <a:buNone/>
            </a:pPr>
            <a:r>
              <a:rPr lang="en-US" dirty="0"/>
              <a:t>(Includes the Texas Historically Underutilized Business “HUB” Program)</a:t>
            </a:r>
          </a:p>
          <a:p>
            <a:pPr marL="0" indent="0" algn="ctr">
              <a:buNone/>
            </a:pPr>
            <a:endParaRPr lang="en-US" dirty="0"/>
          </a:p>
          <a:p>
            <a:pPr marL="0" indent="0">
              <a:buNone/>
            </a:pPr>
            <a:r>
              <a:rPr lang="en-US" u="sng" dirty="0"/>
              <a:t>Minimum Qualifications for SMWVB recognition:</a:t>
            </a:r>
          </a:p>
          <a:p>
            <a:r>
              <a:rPr lang="en-US" dirty="0"/>
              <a:t>SBE-Certified (even MBEs and WBEs)</a:t>
            </a:r>
          </a:p>
          <a:p>
            <a:r>
              <a:rPr lang="en-US" sz="4800" b="1" dirty="0"/>
              <a:t>Local office or local equipment yard</a:t>
            </a:r>
          </a:p>
          <a:p>
            <a:endParaRPr lang="en-US" dirty="0"/>
          </a:p>
        </p:txBody>
      </p:sp>
    </p:spTree>
    <p:extLst>
      <p:ext uri="{BB962C8B-B14F-4D97-AF65-F5344CB8AC3E}">
        <p14:creationId xmlns:p14="http://schemas.microsoft.com/office/powerpoint/2010/main" val="5708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Accepted SMWVB Certifications</a:t>
            </a:r>
            <a:br>
              <a:rPr lang="en-US" dirty="0"/>
            </a:br>
            <a:endParaRPr lang="en-US" dirty="0"/>
          </a:p>
        </p:txBody>
      </p:sp>
      <p:sp>
        <p:nvSpPr>
          <p:cNvPr id="6" name="Content Placeholder 5"/>
          <p:cNvSpPr>
            <a:spLocks noGrp="1"/>
          </p:cNvSpPr>
          <p:nvPr>
            <p:ph idx="1"/>
          </p:nvPr>
        </p:nvSpPr>
        <p:spPr>
          <a:xfrm>
            <a:off x="609599" y="1131569"/>
            <a:ext cx="10972801" cy="4829753"/>
          </a:xfrm>
        </p:spPr>
        <p:txBody>
          <a:bodyPr/>
          <a:lstStyle/>
          <a:p>
            <a:pPr marL="347472" indent="-347472">
              <a:spcBef>
                <a:spcPts val="678"/>
              </a:spcBef>
            </a:pPr>
            <a:r>
              <a:rPr lang="en-US" dirty="0"/>
              <a:t>Minority Business Enterprise (MBE) (Includes AABE, ABE, HABE, and NABE)</a:t>
            </a:r>
          </a:p>
          <a:p>
            <a:pPr marL="347472" indent="-347472">
              <a:lnSpc>
                <a:spcPct val="150000"/>
              </a:lnSpc>
              <a:spcBef>
                <a:spcPts val="678"/>
              </a:spcBef>
            </a:pPr>
            <a:r>
              <a:rPr lang="en-US" dirty="0"/>
              <a:t>Small Business Enterprise (SBE)</a:t>
            </a:r>
          </a:p>
          <a:p>
            <a:pPr marL="347472" indent="-347472">
              <a:lnSpc>
                <a:spcPct val="150000"/>
              </a:lnSpc>
              <a:spcBef>
                <a:spcPts val="678"/>
              </a:spcBef>
            </a:pPr>
            <a:r>
              <a:rPr lang="en-US" dirty="0"/>
              <a:t>Woman-owned Business Enterprise (WBE)</a:t>
            </a:r>
          </a:p>
          <a:p>
            <a:pPr marL="347472" indent="-347472">
              <a:spcBef>
                <a:spcPts val="678"/>
              </a:spcBef>
            </a:pPr>
            <a:r>
              <a:rPr lang="en-US" dirty="0"/>
              <a:t>Veteran-owned Business Enterprise (Tracked, but not eligible for points)</a:t>
            </a:r>
          </a:p>
        </p:txBody>
      </p:sp>
    </p:spTree>
    <p:extLst>
      <p:ext uri="{BB962C8B-B14F-4D97-AF65-F5344CB8AC3E}">
        <p14:creationId xmlns:p14="http://schemas.microsoft.com/office/powerpoint/2010/main" val="92527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Faith Effort Plan (GFEP) FAQs</a:t>
            </a:r>
            <a:br>
              <a:rPr lang="en-US" dirty="0"/>
            </a:br>
            <a:endParaRPr lang="en-US" dirty="0"/>
          </a:p>
        </p:txBody>
      </p:sp>
      <p:sp>
        <p:nvSpPr>
          <p:cNvPr id="4" name="Content Placeholder 4"/>
          <p:cNvSpPr txBox="1">
            <a:spLocks noGrp="1"/>
          </p:cNvSpPr>
          <p:nvPr>
            <p:ph idx="1"/>
          </p:nvPr>
        </p:nvSpPr>
        <p:spPr>
          <a:xfrm>
            <a:off x="609599" y="1157097"/>
            <a:ext cx="11389896" cy="4770537"/>
          </a:xfrm>
          <a:prstGeom prst="rect">
            <a:avLst/>
          </a:prstGeom>
          <a:noFill/>
        </p:spPr>
        <p:txBody>
          <a:bodyPr wrap="square" rtlCol="0">
            <a:spAutoFit/>
          </a:bodyPr>
          <a:lstStyle/>
          <a:p>
            <a:pPr marL="0" indent="-396875">
              <a:spcBef>
                <a:spcPts val="0"/>
              </a:spcBef>
            </a:pPr>
            <a:r>
              <a:rPr lang="en-US" sz="2400" b="1" dirty="0"/>
              <a:t>Q: Is the 20% SMWB goal mandatory?</a:t>
            </a:r>
          </a:p>
          <a:p>
            <a:pPr marL="738188">
              <a:spcBef>
                <a:spcPts val="0"/>
              </a:spcBef>
              <a:buNone/>
            </a:pPr>
            <a:r>
              <a:rPr lang="en-US" sz="2000" dirty="0"/>
              <a:t>A:  No, but we ask prime consultants to do their best with good faith outreach efforts. If the goal is not met, proof of outreach efforts is required with the submittal.</a:t>
            </a:r>
          </a:p>
          <a:p>
            <a:pPr>
              <a:spcBef>
                <a:spcPts val="0"/>
              </a:spcBef>
              <a:buNone/>
            </a:pPr>
            <a:endParaRPr lang="en-US" sz="1600" dirty="0"/>
          </a:p>
          <a:p>
            <a:pPr marL="0" indent="-396875">
              <a:spcBef>
                <a:spcPts val="0"/>
              </a:spcBef>
            </a:pPr>
            <a:r>
              <a:rPr lang="en-US" sz="2400" b="1" dirty="0"/>
              <a:t>Q: What if I am having trouble finding SMWB subconsultants?</a:t>
            </a:r>
          </a:p>
          <a:p>
            <a:pPr marL="738188">
              <a:spcBef>
                <a:spcPts val="0"/>
              </a:spcBef>
              <a:buNone/>
            </a:pPr>
            <a:r>
              <a:rPr lang="en-US" sz="2000" dirty="0"/>
              <a:t>A:  Please email the SMWVB Program Manager with the scopes of work you are seeking.  You will receive lists of local SMWVB-certified firms to contact.</a:t>
            </a:r>
          </a:p>
          <a:p>
            <a:pPr>
              <a:spcBef>
                <a:spcPts val="0"/>
              </a:spcBef>
              <a:buNone/>
            </a:pPr>
            <a:endParaRPr lang="en-US" sz="1600" dirty="0"/>
          </a:p>
          <a:p>
            <a:pPr marL="0" indent="395288">
              <a:spcBef>
                <a:spcPts val="0"/>
              </a:spcBef>
              <a:tabLst>
                <a:tab pos="628650" algn="l"/>
              </a:tabLst>
            </a:pPr>
            <a:r>
              <a:rPr lang="en-US" sz="2400" b="1" dirty="0"/>
              <a:t>Q: What if my business is SMWB-certified? Do I need to find SMWB subs?</a:t>
            </a:r>
          </a:p>
          <a:p>
            <a:pPr marL="738188">
              <a:spcBef>
                <a:spcPts val="0"/>
              </a:spcBef>
              <a:buNone/>
            </a:pPr>
            <a:r>
              <a:rPr lang="en-US" sz="2000" dirty="0"/>
              <a:t>A:  If your firm is SMWVB-certified, you will most likely meet the goal. However, the GFEP is a required document, and a good faith outreach effort is still necessary.</a:t>
            </a:r>
          </a:p>
          <a:p>
            <a:pPr>
              <a:spcBef>
                <a:spcPts val="0"/>
              </a:spcBef>
              <a:buNone/>
            </a:pPr>
            <a:endParaRPr lang="en-US" sz="1600" dirty="0"/>
          </a:p>
          <a:p>
            <a:pPr marL="0" indent="395288">
              <a:spcBef>
                <a:spcPts val="0"/>
              </a:spcBef>
            </a:pPr>
            <a:r>
              <a:rPr lang="en-US" sz="2400" b="1" dirty="0"/>
              <a:t>Q: What if I have questions about the GFEP?</a:t>
            </a:r>
          </a:p>
          <a:p>
            <a:pPr marL="738188">
              <a:spcBef>
                <a:spcPts val="0"/>
              </a:spcBef>
              <a:buNone/>
            </a:pPr>
            <a:r>
              <a:rPr lang="en-US" sz="2000" dirty="0"/>
              <a:t>A:  Please contact the SMWVB Program Specialist </a:t>
            </a:r>
            <a:r>
              <a:rPr lang="en-US" sz="2000" dirty="0" smtClean="0"/>
              <a:t>at 210-233-3420, or at </a:t>
            </a:r>
            <a:r>
              <a:rPr lang="en-US" sz="2000" dirty="0" smtClean="0">
                <a:hlinkClick r:id="rId3"/>
              </a:rPr>
              <a:t>Marisol.Robles@saws.org</a:t>
            </a:r>
            <a:r>
              <a:rPr lang="en-US" sz="2000" dirty="0"/>
              <a:t>.</a:t>
            </a:r>
            <a:r>
              <a:rPr lang="en-US" sz="2000" dirty="0" smtClean="0"/>
              <a:t> </a:t>
            </a:r>
            <a:r>
              <a:rPr lang="en-US" sz="2000" dirty="0"/>
              <a:t>GFEP questions can be asked at any time before the submittal is due.</a:t>
            </a:r>
          </a:p>
        </p:txBody>
      </p:sp>
    </p:spTree>
    <p:extLst>
      <p:ext uri="{BB962C8B-B14F-4D97-AF65-F5344CB8AC3E}">
        <p14:creationId xmlns:p14="http://schemas.microsoft.com/office/powerpoint/2010/main" val="145361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107" y="537759"/>
            <a:ext cx="9825789" cy="845767"/>
          </a:xfrm>
        </p:spPr>
        <p:txBody>
          <a:bodyPr>
            <a:normAutofit/>
          </a:bodyPr>
          <a:lstStyle/>
          <a:p>
            <a:r>
              <a:rPr lang="en-US" sz="2400" b="1" dirty="0">
                <a:solidFill>
                  <a:srgbClr val="000099"/>
                </a:solidFill>
                <a:latin typeface="Gill Sans MT" panose="020B0502020104020203" pitchFamily="34" charset="0"/>
              </a:rPr>
              <a:t>Post Award: Subcontractor Payment &amp; Utilization Reporting (S.P.U.R.) System &amp; Subcontractor Changes</a:t>
            </a:r>
            <a:endParaRPr lang="en-US" sz="2400" dirty="0">
              <a:latin typeface="Gill Sans MT" panose="020B0502020104020203" pitchFamily="34" charset="0"/>
            </a:endParaRPr>
          </a:p>
        </p:txBody>
      </p:sp>
      <p:sp>
        <p:nvSpPr>
          <p:cNvPr id="3" name="Subtitle 2"/>
          <p:cNvSpPr>
            <a:spLocks noGrp="1"/>
          </p:cNvSpPr>
          <p:nvPr>
            <p:ph type="subTitle" idx="1"/>
          </p:nvPr>
        </p:nvSpPr>
        <p:spPr>
          <a:xfrm>
            <a:off x="2956559" y="1319918"/>
            <a:ext cx="6930887" cy="524785"/>
          </a:xfrm>
        </p:spPr>
        <p:txBody>
          <a:bodyPr/>
          <a:lstStyle/>
          <a:p>
            <a:r>
              <a:rPr lang="en-US" b="1" dirty="0">
                <a:solidFill>
                  <a:srgbClr val="7030A0"/>
                </a:solidFill>
              </a:rPr>
              <a:t>https://saws.smwbe.com</a:t>
            </a:r>
          </a:p>
          <a:p>
            <a:endParaRPr lang="en-US" dirty="0"/>
          </a:p>
        </p:txBody>
      </p:sp>
      <p:pic>
        <p:nvPicPr>
          <p:cNvPr id="4" name="Content Placeholder 4"/>
          <p:cNvPicPr>
            <a:picLocks noChangeAspect="1"/>
          </p:cNvPicPr>
          <p:nvPr/>
        </p:nvPicPr>
        <p:blipFill>
          <a:blip r:embed="rId3"/>
          <a:stretch>
            <a:fillRect/>
          </a:stretch>
        </p:blipFill>
        <p:spPr>
          <a:xfrm>
            <a:off x="2817374" y="1844703"/>
            <a:ext cx="7209253" cy="4218633"/>
          </a:xfrm>
          <a:prstGeom prst="rect">
            <a:avLst/>
          </a:prstGeom>
        </p:spPr>
      </p:pic>
    </p:spTree>
    <p:extLst>
      <p:ext uri="{BB962C8B-B14F-4D97-AF65-F5344CB8AC3E}">
        <p14:creationId xmlns:p14="http://schemas.microsoft.com/office/powerpoint/2010/main" val="725980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Packet Preparation</a:t>
            </a:r>
          </a:p>
        </p:txBody>
      </p:sp>
      <p:sp>
        <p:nvSpPr>
          <p:cNvPr id="5" name="Content Placeholder 2"/>
          <p:cNvSpPr txBox="1">
            <a:spLocks/>
          </p:cNvSpPr>
          <p:nvPr/>
        </p:nvSpPr>
        <p:spPr>
          <a:xfrm>
            <a:off x="609599" y="1097280"/>
            <a:ext cx="11389896" cy="49538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solidFill>
                  <a:prstClr val="black">
                    <a:lumMod val="65000"/>
                    <a:lumOff val="35000"/>
                  </a:prstClr>
                </a:solidFill>
                <a:latin typeface="Gill Sans MT" panose="020B0502020104020203" pitchFamily="34" charset="0"/>
              </a:rPr>
              <a:t>Utilize and submit the Bid Packet Checklist with the Bid</a:t>
            </a:r>
          </a:p>
          <a:p>
            <a:pPr fontAlgn="auto">
              <a:spcAft>
                <a:spcPts val="0"/>
              </a:spcAft>
            </a:pPr>
            <a:r>
              <a:rPr lang="en-US" sz="2800" dirty="0">
                <a:solidFill>
                  <a:prstClr val="black">
                    <a:lumMod val="65000"/>
                    <a:lumOff val="35000"/>
                  </a:prstClr>
                </a:solidFill>
                <a:latin typeface="Gill Sans MT" panose="020B0502020104020203" pitchFamily="34" charset="0"/>
              </a:rPr>
              <a:t>Statement of Bidder’s Experience be completed and included instead of list of projects</a:t>
            </a:r>
          </a:p>
          <a:p>
            <a:pPr fontAlgn="auto">
              <a:spcAft>
                <a:spcPts val="0"/>
              </a:spcAft>
            </a:pPr>
            <a:r>
              <a:rPr lang="en-US" sz="2800" dirty="0">
                <a:solidFill>
                  <a:prstClr val="black">
                    <a:lumMod val="65000"/>
                    <a:lumOff val="35000"/>
                  </a:prstClr>
                </a:solidFill>
                <a:latin typeface="Gill Sans MT" panose="020B0502020104020203" pitchFamily="34" charset="0"/>
              </a:rPr>
              <a:t>Double check all mathematical calculations and verify all extensions</a:t>
            </a:r>
          </a:p>
          <a:p>
            <a:pPr fontAlgn="auto">
              <a:spcAft>
                <a:spcPts val="0"/>
              </a:spcAft>
            </a:pPr>
            <a:r>
              <a:rPr lang="en-US" sz="2800" dirty="0">
                <a:solidFill>
                  <a:prstClr val="black">
                    <a:lumMod val="65000"/>
                    <a:lumOff val="35000"/>
                  </a:prstClr>
                </a:solidFill>
                <a:latin typeface="Gill Sans MT" panose="020B0502020104020203" pitchFamily="34" charset="0"/>
              </a:rPr>
              <a:t>Ensure Mobilization and Preparation of ROW do not exceed the allowed percentages (10% and 5</a:t>
            </a:r>
            <a:r>
              <a:rPr lang="en-US" sz="2800" dirty="0" smtClean="0">
                <a:solidFill>
                  <a:prstClr val="black">
                    <a:lumMod val="65000"/>
                    <a:lumOff val="35000"/>
                  </a:prstClr>
                </a:solidFill>
                <a:latin typeface="Gill Sans MT" panose="020B0502020104020203" pitchFamily="34" charset="0"/>
              </a:rPr>
              <a:t>%) respectively</a:t>
            </a:r>
            <a:endParaRPr lang="en-US" sz="2800" dirty="0">
              <a:solidFill>
                <a:prstClr val="black">
                  <a:lumMod val="65000"/>
                  <a:lumOff val="35000"/>
                </a:prstClr>
              </a:solidFill>
              <a:latin typeface="Gill Sans MT" panose="020B0502020104020203" pitchFamily="34" charset="0"/>
            </a:endParaRPr>
          </a:p>
          <a:p>
            <a:pPr fontAlgn="auto">
              <a:spcAft>
                <a:spcPts val="0"/>
              </a:spcAft>
            </a:pPr>
            <a:r>
              <a:rPr lang="en-US" sz="2800" dirty="0">
                <a:solidFill>
                  <a:prstClr val="black">
                    <a:lumMod val="65000"/>
                    <a:lumOff val="35000"/>
                  </a:prstClr>
                </a:solidFill>
                <a:latin typeface="Gill Sans MT" panose="020B0502020104020203" pitchFamily="34" charset="0"/>
              </a:rPr>
              <a:t>References and contact information should be verified prior to submitting a Bid</a:t>
            </a:r>
          </a:p>
          <a:p>
            <a:pPr fontAlgn="auto">
              <a:spcAft>
                <a:spcPts val="0"/>
              </a:spcAft>
            </a:pPr>
            <a:r>
              <a:rPr lang="en-US" sz="2800" dirty="0">
                <a:solidFill>
                  <a:prstClr val="black">
                    <a:lumMod val="65000"/>
                    <a:lumOff val="35000"/>
                  </a:prstClr>
                </a:solidFill>
                <a:latin typeface="Gill Sans MT" panose="020B0502020104020203" pitchFamily="34" charset="0"/>
              </a:rPr>
              <a:t>Addendums are acknowledged on the Bid Proposals Signature </a:t>
            </a:r>
            <a:r>
              <a:rPr lang="en-US" sz="2800" dirty="0" smtClean="0">
                <a:solidFill>
                  <a:prstClr val="black">
                    <a:lumMod val="65000"/>
                    <a:lumOff val="35000"/>
                  </a:prstClr>
                </a:solidFill>
                <a:latin typeface="Gill Sans MT" panose="020B0502020104020203" pitchFamily="34" charset="0"/>
              </a:rPr>
              <a:t>Page</a:t>
            </a:r>
          </a:p>
          <a:p>
            <a:pPr fontAlgn="auto">
              <a:spcAft>
                <a:spcPts val="0"/>
              </a:spcAft>
            </a:pPr>
            <a:r>
              <a:rPr lang="en-US" sz="2800" dirty="0" smtClean="0">
                <a:solidFill>
                  <a:prstClr val="black">
                    <a:lumMod val="65000"/>
                    <a:lumOff val="35000"/>
                  </a:prstClr>
                </a:solidFill>
                <a:latin typeface="Gill Sans MT" panose="020B0502020104020203" pitchFamily="34" charset="0"/>
              </a:rPr>
              <a:t>Bidders shall include all required items with their bid packet</a:t>
            </a:r>
            <a:endParaRPr lang="en-US" sz="2800" dirty="0">
              <a:solidFill>
                <a:prstClr val="black">
                  <a:lumMod val="65000"/>
                  <a:lumOff val="35000"/>
                </a:prstClr>
              </a:solidFill>
              <a:latin typeface="Gill Sans MT" panose="020B0502020104020203" pitchFamily="34" charset="0"/>
            </a:endParaRPr>
          </a:p>
        </p:txBody>
      </p:sp>
    </p:spTree>
    <p:extLst>
      <p:ext uri="{BB962C8B-B14F-4D97-AF65-F5344CB8AC3E}">
        <p14:creationId xmlns:p14="http://schemas.microsoft.com/office/powerpoint/2010/main" val="248357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Reminders</a:t>
            </a:r>
          </a:p>
        </p:txBody>
      </p:sp>
      <p:sp>
        <p:nvSpPr>
          <p:cNvPr id="3" name="Content Placeholder 2"/>
          <p:cNvSpPr>
            <a:spLocks noGrp="1"/>
          </p:cNvSpPr>
          <p:nvPr>
            <p:ph idx="1"/>
          </p:nvPr>
        </p:nvSpPr>
        <p:spPr>
          <a:xfrm>
            <a:off x="609599" y="950027"/>
            <a:ext cx="11389896" cy="3344387"/>
          </a:xfrm>
        </p:spPr>
        <p:txBody>
          <a:bodyPr/>
          <a:lstStyle/>
          <a:p>
            <a:pPr lvl="0">
              <a:spcBef>
                <a:spcPts val="0"/>
              </a:spcBef>
            </a:pPr>
            <a:r>
              <a:rPr lang="en-US" dirty="0"/>
              <a:t>Register with Vendor Registration Program on the SAWS website at </a:t>
            </a:r>
            <a:r>
              <a:rPr lang="en-US" u="sng" dirty="0">
                <a:hlinkClick r:id="rId3"/>
              </a:rPr>
              <a:t>www.saws.org</a:t>
            </a:r>
            <a:r>
              <a:rPr lang="en-US" dirty="0"/>
              <a:t> to ensure access to the latest information.</a:t>
            </a:r>
          </a:p>
          <a:p>
            <a:pPr marL="0" lvl="0" indent="0">
              <a:spcBef>
                <a:spcPts val="0"/>
              </a:spcBef>
              <a:buNone/>
            </a:pPr>
            <a:endParaRPr lang="en-US" sz="1050" dirty="0"/>
          </a:p>
          <a:p>
            <a:pPr lvl="0">
              <a:spcBef>
                <a:spcPts val="0"/>
              </a:spcBef>
            </a:pPr>
            <a:r>
              <a:rPr lang="en-US" dirty="0"/>
              <a:t>To receive updates on </a:t>
            </a:r>
            <a:r>
              <a:rPr lang="en-US" u="sng" dirty="0"/>
              <a:t>specific projects</a:t>
            </a:r>
            <a:r>
              <a:rPr lang="en-US" dirty="0"/>
              <a:t>, registered vendors should subscribe to the project by selecting the project, and clicking ‘Subscribe’ under the Notify Me box.</a:t>
            </a:r>
          </a:p>
        </p:txBody>
      </p:sp>
      <p:grpSp>
        <p:nvGrpSpPr>
          <p:cNvPr id="7" name="Group 6"/>
          <p:cNvGrpSpPr/>
          <p:nvPr/>
        </p:nvGrpSpPr>
        <p:grpSpPr>
          <a:xfrm>
            <a:off x="4185155" y="4114495"/>
            <a:ext cx="3435673" cy="1935324"/>
            <a:chOff x="4563846" y="4077549"/>
            <a:chExt cx="3435673" cy="193532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46" y="4077549"/>
              <a:ext cx="3435673" cy="1935324"/>
            </a:xfrm>
            <a:prstGeom prst="rect">
              <a:avLst/>
            </a:prstGeom>
          </p:spPr>
        </p:pic>
        <p:cxnSp>
          <p:nvCxnSpPr>
            <p:cNvPr id="5" name="Straight Arrow Connector 4"/>
            <p:cNvCxnSpPr/>
            <p:nvPr/>
          </p:nvCxnSpPr>
          <p:spPr>
            <a:xfrm>
              <a:off x="6255327" y="4698341"/>
              <a:ext cx="829818" cy="1154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623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798" y="1064870"/>
            <a:ext cx="11425916" cy="4944044"/>
          </a:xfrm>
        </p:spPr>
        <p:txBody>
          <a:bodyPr/>
          <a:lstStyle/>
          <a:p>
            <a:pPr>
              <a:spcBef>
                <a:spcPts val="0"/>
              </a:spcBef>
            </a:pPr>
            <a:r>
              <a:rPr lang="en-US" dirty="0"/>
              <a:t>There should not be any communication with the following: </a:t>
            </a:r>
          </a:p>
          <a:p>
            <a:pPr marL="731520" lvl="1" indent="-347472">
              <a:spcBef>
                <a:spcPts val="0"/>
              </a:spcBef>
              <a:buFont typeface="Wingdings" panose="05000000000000000000" pitchFamily="2" charset="2"/>
              <a:buChar char="ü"/>
            </a:pPr>
            <a:r>
              <a:rPr lang="en-US" dirty="0"/>
              <a:t>Design Engineer (Merrick)</a:t>
            </a:r>
          </a:p>
          <a:p>
            <a:pPr marL="731520" lvl="1" indent="-347472">
              <a:spcBef>
                <a:spcPts val="0"/>
              </a:spcBef>
              <a:buFont typeface="Wingdings" panose="05000000000000000000" pitchFamily="2" charset="2"/>
              <a:buChar char="ü"/>
            </a:pPr>
            <a:r>
              <a:rPr lang="en-US" dirty="0"/>
              <a:t>SAWS Project Manager or Project Engineer</a:t>
            </a:r>
          </a:p>
          <a:p>
            <a:pPr marL="731520" lvl="1" indent="-347472">
              <a:spcBef>
                <a:spcPts val="0"/>
              </a:spcBef>
              <a:buFont typeface="Wingdings" panose="05000000000000000000" pitchFamily="2" charset="2"/>
              <a:buChar char="ü"/>
            </a:pPr>
            <a:r>
              <a:rPr lang="en-US" dirty="0"/>
              <a:t>Any other SAWS staff</a:t>
            </a:r>
          </a:p>
          <a:p>
            <a:pPr marL="731520" lvl="1" indent="-347472">
              <a:spcBef>
                <a:spcPts val="0"/>
              </a:spcBef>
              <a:buFont typeface="Wingdings" panose="05000000000000000000" pitchFamily="2" charset="2"/>
              <a:buChar char="ü"/>
            </a:pPr>
            <a:r>
              <a:rPr lang="en-US" dirty="0"/>
              <a:t>City Council member or staff</a:t>
            </a:r>
          </a:p>
          <a:p>
            <a:pPr marL="731520" lvl="1" indent="-347472">
              <a:spcBef>
                <a:spcPts val="0"/>
              </a:spcBef>
              <a:buFont typeface="Wingdings" panose="05000000000000000000" pitchFamily="2" charset="2"/>
              <a:buChar char="ü"/>
            </a:pPr>
            <a:r>
              <a:rPr lang="en-US" dirty="0"/>
              <a:t>SAWS Board of Trustees</a:t>
            </a:r>
          </a:p>
          <a:p>
            <a:pPr marL="384048" lvl="1" indent="0">
              <a:spcBef>
                <a:spcPts val="0"/>
              </a:spcBef>
              <a:buNone/>
            </a:pPr>
            <a:endParaRPr lang="en-US" sz="2000" dirty="0"/>
          </a:p>
          <a:p>
            <a:pPr>
              <a:spcBef>
                <a:spcPts val="600"/>
              </a:spcBef>
            </a:pPr>
            <a:r>
              <a:rPr lang="en-US" dirty="0"/>
              <a:t>This includes phone calls, emails, letters, or any direct or indirect discussion of the Bid.</a:t>
            </a:r>
          </a:p>
        </p:txBody>
      </p:sp>
      <p:sp>
        <p:nvSpPr>
          <p:cNvPr id="5" name="Rectangle 2"/>
          <p:cNvSpPr txBox="1">
            <a:spLocks noChangeArrowheads="1"/>
          </p:cNvSpPr>
          <p:nvPr/>
        </p:nvSpPr>
        <p:spPr>
          <a:xfrm>
            <a:off x="602798" y="274748"/>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Communication Reminders</a:t>
            </a:r>
          </a:p>
        </p:txBody>
      </p:sp>
    </p:spTree>
    <p:extLst>
      <p:ext uri="{BB962C8B-B14F-4D97-AF65-F5344CB8AC3E}">
        <p14:creationId xmlns:p14="http://schemas.microsoft.com/office/powerpoint/2010/main" val="429210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93726" y="267834"/>
            <a:ext cx="8921750" cy="654050"/>
          </a:xfrm>
        </p:spPr>
        <p:txBody>
          <a:bodyPr/>
          <a:lstStyle/>
          <a:p>
            <a:pPr eaLnBrk="1" hangingPunct="1"/>
            <a:r>
              <a:rPr lang="en-US" dirty="0"/>
              <a:t>Key Dates</a:t>
            </a:r>
          </a:p>
        </p:txBody>
      </p:sp>
      <p:sp>
        <p:nvSpPr>
          <p:cNvPr id="14339" name="Rectangle 3"/>
          <p:cNvSpPr>
            <a:spLocks noGrp="1" noChangeArrowheads="1"/>
          </p:cNvSpPr>
          <p:nvPr>
            <p:ph type="body" idx="1"/>
          </p:nvPr>
        </p:nvSpPr>
        <p:spPr>
          <a:xfrm>
            <a:off x="593726" y="1101727"/>
            <a:ext cx="11177563" cy="4928959"/>
          </a:xfrm>
        </p:spPr>
        <p:txBody>
          <a:bodyPr/>
          <a:lstStyle/>
          <a:p>
            <a:r>
              <a:rPr lang="en-US" sz="2800" dirty="0"/>
              <a:t>April 1, 2020 by 4:00 PM       Questions Due</a:t>
            </a:r>
          </a:p>
          <a:p>
            <a:r>
              <a:rPr lang="en-US" sz="2800" dirty="0"/>
              <a:t>April 6, 2020 by 4:00 PM	</a:t>
            </a:r>
            <a:r>
              <a:rPr lang="en-US" sz="2800" dirty="0" smtClean="0"/>
              <a:t>Addendum </a:t>
            </a:r>
            <a:r>
              <a:rPr lang="en-US" sz="2800" dirty="0"/>
              <a:t>Posted to SAWS Website</a:t>
            </a:r>
          </a:p>
          <a:p>
            <a:r>
              <a:rPr lang="en-US" sz="2800" dirty="0"/>
              <a:t>April 13, </a:t>
            </a:r>
            <a:r>
              <a:rPr lang="en-US" sz="2800" dirty="0" smtClean="0"/>
              <a:t>2020 </a:t>
            </a:r>
            <a:r>
              <a:rPr lang="en-US" sz="2800" dirty="0"/>
              <a:t>by 2:00 </a:t>
            </a:r>
            <a:r>
              <a:rPr lang="en-US" sz="2800" dirty="0" smtClean="0"/>
              <a:t>PM</a:t>
            </a:r>
            <a:r>
              <a:rPr lang="en-US" sz="2800" dirty="0"/>
              <a:t> </a:t>
            </a:r>
            <a:r>
              <a:rPr lang="en-US" sz="2800" dirty="0" smtClean="0"/>
              <a:t>    Bid </a:t>
            </a:r>
            <a:r>
              <a:rPr lang="en-US" sz="2800" dirty="0"/>
              <a:t>Proposals Due</a:t>
            </a:r>
          </a:p>
          <a:p>
            <a:r>
              <a:rPr lang="en-US" sz="2800" dirty="0"/>
              <a:t>April 2020			Responsible Bidder Evaluation</a:t>
            </a:r>
          </a:p>
          <a:p>
            <a:r>
              <a:rPr lang="en-US" sz="2800" dirty="0"/>
              <a:t>May 2020			</a:t>
            </a:r>
            <a:r>
              <a:rPr lang="en-US" sz="2800" dirty="0" smtClean="0"/>
              <a:t>	Selected </a:t>
            </a:r>
            <a:r>
              <a:rPr lang="en-US" sz="2800" dirty="0"/>
              <a:t>Contractor Notified</a:t>
            </a:r>
          </a:p>
          <a:p>
            <a:r>
              <a:rPr lang="en-US" sz="2800" dirty="0"/>
              <a:t>*May 5, 2020			SAWS Board Approval and Award</a:t>
            </a:r>
          </a:p>
          <a:p>
            <a:r>
              <a:rPr lang="en-US" sz="2800" dirty="0"/>
              <a:t>Week of May 25, 2020	 </a:t>
            </a:r>
            <a:r>
              <a:rPr lang="en-US" sz="2800" dirty="0" smtClean="0"/>
              <a:t>	NTP </a:t>
            </a:r>
            <a:r>
              <a:rPr lang="en-US" sz="2800" dirty="0"/>
              <a:t>Issued</a:t>
            </a:r>
          </a:p>
          <a:p>
            <a:pPr marL="0" indent="0">
              <a:buNone/>
            </a:pPr>
            <a:endParaRPr lang="en-US" sz="1400" b="1" dirty="0">
              <a:highlight>
                <a:srgbClr val="FFFF00"/>
              </a:highlight>
            </a:endParaRPr>
          </a:p>
          <a:p>
            <a:pPr marL="0" indent="0">
              <a:buNone/>
            </a:pPr>
            <a:r>
              <a:rPr lang="en-US" sz="2400" dirty="0"/>
              <a:t>*SAWS intends to expedite execution of this contract. Bidder will be expected to provide signed contract, performance and payment bonds and insurance within days of the bid opening.</a:t>
            </a:r>
          </a:p>
        </p:txBody>
      </p:sp>
      <p:sp>
        <p:nvSpPr>
          <p:cNvPr id="14340" name="Rectangle 4"/>
          <p:cNvSpPr>
            <a:spLocks noChangeArrowheads="1"/>
          </p:cNvSpPr>
          <p:nvPr/>
        </p:nvSpPr>
        <p:spPr bwMode="auto">
          <a:xfrm>
            <a:off x="1782763" y="725489"/>
            <a:ext cx="8839200" cy="376237"/>
          </a:xfrm>
          <a:prstGeom prst="rect">
            <a:avLst/>
          </a:prstGeom>
          <a:noFill/>
          <a:ln w="9525">
            <a:noFill/>
            <a:miter lim="800000"/>
            <a:headEnd/>
            <a:tailEnd/>
          </a:ln>
        </p:spPr>
        <p:txBody>
          <a:bodyPr anchor="ctr"/>
          <a:lstStyle/>
          <a:p>
            <a:endParaRPr lang="en-US" sz="2200" dirty="0">
              <a:solidFill>
                <a:srgbClr val="800080"/>
              </a:solidFill>
            </a:endParaRPr>
          </a:p>
        </p:txBody>
      </p:sp>
    </p:spTree>
    <p:extLst>
      <p:ext uri="{BB962C8B-B14F-4D97-AF65-F5344CB8AC3E}">
        <p14:creationId xmlns:p14="http://schemas.microsoft.com/office/powerpoint/2010/main" val="3353786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30" y="924289"/>
            <a:ext cx="11398522" cy="5041081"/>
          </a:xfrm>
        </p:spPr>
        <p:txBody>
          <a:bodyPr/>
          <a:lstStyle/>
          <a:p>
            <a:r>
              <a:rPr lang="en-US" sz="2800" dirty="0"/>
              <a:t>Bids are due no later than</a:t>
            </a:r>
            <a:br>
              <a:rPr lang="en-US" sz="2800" dirty="0"/>
            </a:br>
            <a:r>
              <a:rPr lang="en-US" sz="2800" b="1" dirty="0" smtClean="0"/>
              <a:t>2:00 PM CT </a:t>
            </a:r>
            <a:r>
              <a:rPr lang="en-US" sz="2800" b="1" dirty="0"/>
              <a:t>Monday,  April 13, 2020</a:t>
            </a:r>
          </a:p>
          <a:p>
            <a:r>
              <a:rPr lang="en-US" sz="2800" dirty="0"/>
              <a:t>Follow specific delivery instructions:</a:t>
            </a:r>
          </a:p>
          <a:p>
            <a:pPr lvl="1">
              <a:buFont typeface="Wingdings" panose="05000000000000000000" pitchFamily="2" charset="2"/>
              <a:buChar char="§"/>
            </a:pPr>
            <a:r>
              <a:rPr lang="en-US" dirty="0"/>
              <a:t>Deliver to 2800 U.S. Highway 281 North, Customer Service Building, Counter Services</a:t>
            </a:r>
          </a:p>
          <a:p>
            <a:pPr lvl="1">
              <a:buFont typeface="Wingdings" panose="05000000000000000000" pitchFamily="2" charset="2"/>
              <a:buChar char="§"/>
            </a:pPr>
            <a:r>
              <a:rPr lang="en-US" dirty="0"/>
              <a:t>Make arrangements if mailing a bid</a:t>
            </a:r>
          </a:p>
          <a:p>
            <a:pPr lvl="1">
              <a:buFont typeface="Wingdings" panose="05000000000000000000" pitchFamily="2" charset="2"/>
              <a:buChar char="§"/>
            </a:pPr>
            <a:r>
              <a:rPr lang="en-US" dirty="0"/>
              <a:t>Late responses will not be accepted and will be returned </a:t>
            </a:r>
            <a:r>
              <a:rPr lang="en-US" dirty="0" smtClean="0"/>
              <a:t>unopened</a:t>
            </a:r>
          </a:p>
          <a:p>
            <a:pPr lvl="1">
              <a:buFont typeface="Wingdings" panose="05000000000000000000" pitchFamily="2" charset="2"/>
              <a:buChar char="§"/>
            </a:pPr>
            <a:r>
              <a:rPr lang="en-US" dirty="0" smtClean="0"/>
              <a:t>Should the City of San Antonio extend the Stay at Home order past April 9, SAWS will make accommodations for the bid drop off</a:t>
            </a:r>
            <a:endParaRPr lang="en-US" dirty="0"/>
          </a:p>
        </p:txBody>
      </p:sp>
      <p:sp>
        <p:nvSpPr>
          <p:cNvPr id="5" name="Rectangle 2"/>
          <p:cNvSpPr txBox="1">
            <a:spLocks noChangeArrowheads="1"/>
          </p:cNvSpPr>
          <p:nvPr/>
        </p:nvSpPr>
        <p:spPr>
          <a:xfrm>
            <a:off x="601116" y="270240"/>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Key Dates - Submission Due Date</a:t>
            </a:r>
          </a:p>
        </p:txBody>
      </p:sp>
    </p:spTree>
    <p:extLst>
      <p:ext uri="{BB962C8B-B14F-4D97-AF65-F5344CB8AC3E}">
        <p14:creationId xmlns:p14="http://schemas.microsoft.com/office/powerpoint/2010/main" val="975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a:t>
            </a:r>
            <a:r>
              <a:rPr lang="en-US" dirty="0" smtClean="0"/>
              <a:t>Reminders</a:t>
            </a:r>
            <a:endParaRPr lang="en-US" dirty="0"/>
          </a:p>
        </p:txBody>
      </p:sp>
      <p:sp>
        <p:nvSpPr>
          <p:cNvPr id="5" name="Content Placeholder 4"/>
          <p:cNvSpPr>
            <a:spLocks noGrp="1"/>
          </p:cNvSpPr>
          <p:nvPr>
            <p:ph idx="1"/>
          </p:nvPr>
        </p:nvSpPr>
        <p:spPr>
          <a:xfrm>
            <a:off x="609600" y="1085850"/>
            <a:ext cx="10972800" cy="4875472"/>
          </a:xfrm>
        </p:spPr>
        <p:txBody>
          <a:bodyPr/>
          <a:lstStyle/>
          <a:p>
            <a:pPr algn="just"/>
            <a:r>
              <a:rPr lang="en-US" dirty="0" smtClean="0"/>
              <a:t>Contractors </a:t>
            </a:r>
            <a:r>
              <a:rPr lang="en-US" dirty="0"/>
              <a:t>must include a “Baseline Construction Schedule” (CPM method) with the Bid Proposal and acknowledged in the Bid Packet Checklist.</a:t>
            </a:r>
          </a:p>
          <a:p>
            <a:pPr algn="just"/>
            <a:r>
              <a:rPr lang="en-US" dirty="0"/>
              <a:t>Submittals can be submitted as soon as receiving notification of contract award after CPMS training (if necessary) has been completed</a:t>
            </a:r>
            <a:r>
              <a:rPr lang="en-US" dirty="0" smtClean="0"/>
              <a:t>.</a:t>
            </a:r>
          </a:p>
          <a:p>
            <a:pPr algn="just"/>
            <a:r>
              <a:rPr lang="en-US" smtClean="0"/>
              <a:t>Anticipated NTP week of May 25, 2020.</a:t>
            </a:r>
            <a:endParaRPr lang="en-US" dirty="0"/>
          </a:p>
        </p:txBody>
      </p:sp>
    </p:spTree>
    <p:extLst>
      <p:ext uri="{BB962C8B-B14F-4D97-AF65-F5344CB8AC3E}">
        <p14:creationId xmlns:p14="http://schemas.microsoft.com/office/powerpoint/2010/main" val="10223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sz="half" idx="1"/>
          </p:nvPr>
        </p:nvSpPr>
        <p:spPr/>
        <p:txBody>
          <a:bodyPr/>
          <a:lstStyle/>
          <a:p>
            <a:r>
              <a:rPr lang="en-US" dirty="0"/>
              <a:t>Oral Statements</a:t>
            </a:r>
          </a:p>
          <a:p>
            <a:r>
              <a:rPr lang="en-US" dirty="0"/>
              <a:t>Project Overview</a:t>
            </a:r>
          </a:p>
          <a:p>
            <a:r>
              <a:rPr lang="en-US" dirty="0" smtClean="0"/>
              <a:t>Pre-Bid Meeting</a:t>
            </a:r>
            <a:endParaRPr lang="en-US" dirty="0"/>
          </a:p>
          <a:p>
            <a:r>
              <a:rPr lang="en-US" dirty="0"/>
              <a:t>Contract Requirements</a:t>
            </a:r>
          </a:p>
          <a:p>
            <a:r>
              <a:rPr lang="en-US" dirty="0"/>
              <a:t>Required Experience</a:t>
            </a:r>
          </a:p>
          <a:p>
            <a:r>
              <a:rPr lang="en-US" dirty="0"/>
              <a:t>SMWB</a:t>
            </a:r>
          </a:p>
          <a:p>
            <a:r>
              <a:rPr lang="en-US" dirty="0"/>
              <a:t>Change Request</a:t>
            </a:r>
          </a:p>
          <a:p>
            <a:r>
              <a:rPr lang="en-US" dirty="0"/>
              <a:t>Bid Packet Preparation</a:t>
            </a:r>
          </a:p>
          <a:p>
            <a:r>
              <a:rPr lang="en-US" dirty="0"/>
              <a:t>Additional Reminders</a:t>
            </a:r>
          </a:p>
        </p:txBody>
      </p:sp>
      <p:sp>
        <p:nvSpPr>
          <p:cNvPr id="4" name="Content Placeholder 3"/>
          <p:cNvSpPr>
            <a:spLocks noGrp="1"/>
          </p:cNvSpPr>
          <p:nvPr>
            <p:ph sz="half" idx="2"/>
          </p:nvPr>
        </p:nvSpPr>
        <p:spPr>
          <a:xfrm>
            <a:off x="6197599" y="984738"/>
            <a:ext cx="5801895" cy="4983672"/>
          </a:xfrm>
        </p:spPr>
        <p:txBody>
          <a:bodyPr/>
          <a:lstStyle/>
          <a:p>
            <a:r>
              <a:rPr lang="en-US" dirty="0"/>
              <a:t>Communication</a:t>
            </a:r>
          </a:p>
          <a:p>
            <a:r>
              <a:rPr lang="en-US" dirty="0"/>
              <a:t>Key Dates</a:t>
            </a:r>
          </a:p>
          <a:p>
            <a:r>
              <a:rPr lang="en-US" dirty="0"/>
              <a:t>Contract </a:t>
            </a:r>
            <a:r>
              <a:rPr lang="en-US" dirty="0" smtClean="0"/>
              <a:t>Reminders</a:t>
            </a:r>
            <a:endParaRPr lang="en-US" dirty="0"/>
          </a:p>
          <a:p>
            <a:r>
              <a:rPr lang="en-US" dirty="0"/>
              <a:t>Project Overview</a:t>
            </a:r>
          </a:p>
          <a:p>
            <a:r>
              <a:rPr lang="en-US" dirty="0"/>
              <a:t>Coordination</a:t>
            </a:r>
          </a:p>
          <a:p>
            <a:r>
              <a:rPr lang="en-US" dirty="0"/>
              <a:t>Contract Requirements</a:t>
            </a:r>
          </a:p>
          <a:p>
            <a:pPr lvl="1"/>
            <a:r>
              <a:rPr lang="en-US" dirty="0"/>
              <a:t>Special Provisions</a:t>
            </a:r>
          </a:p>
          <a:p>
            <a:pPr lvl="1"/>
            <a:r>
              <a:rPr lang="en-US" dirty="0"/>
              <a:t>Special Specifications</a:t>
            </a:r>
          </a:p>
          <a:p>
            <a:pPr lvl="1"/>
            <a:r>
              <a:rPr lang="en-US" dirty="0"/>
              <a:t>Supplemental Conditions</a:t>
            </a:r>
          </a:p>
          <a:p>
            <a:pPr lvl="1"/>
            <a:r>
              <a:rPr lang="en-US" dirty="0"/>
              <a:t>Special Conditions</a:t>
            </a:r>
            <a:endParaRPr lang="en-US" dirty="0">
              <a:solidFill>
                <a:srgbClr val="FF0000"/>
              </a:solidFill>
            </a:endParaRPr>
          </a:p>
        </p:txBody>
      </p:sp>
    </p:spTree>
    <p:extLst>
      <p:ext uri="{BB962C8B-B14F-4D97-AF65-F5344CB8AC3E}">
        <p14:creationId xmlns:p14="http://schemas.microsoft.com/office/powerpoint/2010/main" val="1963734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E2B0009-361D-4095-8ABE-3F6B6830DE21}"/>
              </a:ext>
            </a:extLst>
          </p:cNvPr>
          <p:cNvPicPr>
            <a:picLocks noChangeAspect="1"/>
          </p:cNvPicPr>
          <p:nvPr/>
        </p:nvPicPr>
        <p:blipFill>
          <a:blip r:embed="rId3"/>
          <a:stretch>
            <a:fillRect/>
          </a:stretch>
        </p:blipFill>
        <p:spPr>
          <a:xfrm>
            <a:off x="6715971" y="625649"/>
            <a:ext cx="5076825" cy="5229225"/>
          </a:xfrm>
          <a:prstGeom prst="rect">
            <a:avLst/>
          </a:prstGeom>
          <a:ln w="34925">
            <a:solidFill>
              <a:schemeClr val="tx1"/>
            </a:solidFill>
          </a:ln>
        </p:spPr>
      </p:pic>
      <p:pic>
        <p:nvPicPr>
          <p:cNvPr id="3" name="Picture 2">
            <a:extLst>
              <a:ext uri="{FF2B5EF4-FFF2-40B4-BE49-F238E27FC236}">
                <a16:creationId xmlns="" xmlns:a16="http://schemas.microsoft.com/office/drawing/2014/main" id="{7AC96F9C-5F88-44D0-81D5-093AF3FA2986}"/>
              </a:ext>
            </a:extLst>
          </p:cNvPr>
          <p:cNvPicPr>
            <a:picLocks noChangeAspect="1"/>
          </p:cNvPicPr>
          <p:nvPr/>
        </p:nvPicPr>
        <p:blipFill>
          <a:blip r:embed="rId4"/>
          <a:stretch>
            <a:fillRect/>
          </a:stretch>
        </p:blipFill>
        <p:spPr>
          <a:xfrm>
            <a:off x="609599" y="950027"/>
            <a:ext cx="4349263" cy="5158256"/>
          </a:xfrm>
          <a:prstGeom prst="rect">
            <a:avLst/>
          </a:prstGeom>
        </p:spPr>
      </p:pic>
      <p:sp>
        <p:nvSpPr>
          <p:cNvPr id="4" name="Title 3"/>
          <p:cNvSpPr>
            <a:spLocks noGrp="1"/>
          </p:cNvSpPr>
          <p:nvPr>
            <p:ph type="title"/>
          </p:nvPr>
        </p:nvSpPr>
        <p:spPr/>
        <p:txBody>
          <a:bodyPr/>
          <a:lstStyle/>
          <a:p>
            <a:r>
              <a:rPr lang="en-US" dirty="0"/>
              <a:t>Project Overview - Map</a:t>
            </a:r>
          </a:p>
        </p:txBody>
      </p:sp>
      <p:sp>
        <p:nvSpPr>
          <p:cNvPr id="10" name="TextBox 9"/>
          <p:cNvSpPr txBox="1"/>
          <p:nvPr/>
        </p:nvSpPr>
        <p:spPr>
          <a:xfrm>
            <a:off x="1213879" y="5035339"/>
            <a:ext cx="1473160" cy="400110"/>
          </a:xfrm>
          <a:prstGeom prst="rect">
            <a:avLst/>
          </a:prstGeom>
          <a:solidFill>
            <a:schemeClr val="bg1"/>
          </a:solidFill>
          <a:ln w="25400" cmpd="sng">
            <a:solidFill>
              <a:schemeClr val="tx1"/>
            </a:solidFill>
          </a:ln>
        </p:spPr>
        <p:txBody>
          <a:bodyPr wrap="none" rtlCol="0">
            <a:spAutoFit/>
          </a:bodyPr>
          <a:lstStyle/>
          <a:p>
            <a:pPr>
              <a:buNone/>
            </a:pPr>
            <a:r>
              <a:rPr lang="en-US" sz="2000" dirty="0">
                <a:solidFill>
                  <a:schemeClr val="tx1"/>
                </a:solidFill>
                <a:latin typeface="Gill Sans MT" panose="020B0502020104020203" pitchFamily="34" charset="0"/>
              </a:rPr>
              <a:t>Project Area</a:t>
            </a:r>
          </a:p>
        </p:txBody>
      </p:sp>
      <p:sp>
        <p:nvSpPr>
          <p:cNvPr id="11" name="Rectangle 10"/>
          <p:cNvSpPr/>
          <p:nvPr/>
        </p:nvSpPr>
        <p:spPr>
          <a:xfrm>
            <a:off x="3038329" y="5516519"/>
            <a:ext cx="533400" cy="492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3" name="Straight Connector 12"/>
          <p:cNvCxnSpPr>
            <a:cxnSpLocks/>
          </p:cNvCxnSpPr>
          <p:nvPr/>
        </p:nvCxnSpPr>
        <p:spPr>
          <a:xfrm flipV="1">
            <a:off x="3038329" y="610801"/>
            <a:ext cx="3677642" cy="49057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3571729" y="5852683"/>
            <a:ext cx="3144242" cy="156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53671" y="2241938"/>
            <a:ext cx="1473160" cy="400110"/>
          </a:xfrm>
          <a:prstGeom prst="rect">
            <a:avLst/>
          </a:prstGeom>
          <a:solidFill>
            <a:schemeClr val="bg1"/>
          </a:solidFill>
          <a:ln w="25400" cmpd="sng">
            <a:solidFill>
              <a:schemeClr val="tx1"/>
            </a:solidFill>
          </a:ln>
        </p:spPr>
        <p:txBody>
          <a:bodyPr wrap="none" rtlCol="0">
            <a:spAutoFit/>
          </a:bodyPr>
          <a:lstStyle/>
          <a:p>
            <a:pPr>
              <a:buNone/>
            </a:pPr>
            <a:r>
              <a:rPr lang="en-US" sz="2000" dirty="0">
                <a:solidFill>
                  <a:schemeClr val="tx1"/>
                </a:solidFill>
                <a:latin typeface="Gill Sans MT" panose="020B0502020104020203" pitchFamily="34" charset="0"/>
              </a:rPr>
              <a:t>Project Area</a:t>
            </a:r>
          </a:p>
        </p:txBody>
      </p:sp>
      <p:cxnSp>
        <p:nvCxnSpPr>
          <p:cNvPr id="23" name="Straight Connector 22">
            <a:extLst>
              <a:ext uri="{FF2B5EF4-FFF2-40B4-BE49-F238E27FC236}">
                <a16:creationId xmlns="" xmlns:a16="http://schemas.microsoft.com/office/drawing/2014/main" id="{40E04920-4635-411C-A67D-973BA8457E2F}"/>
              </a:ext>
            </a:extLst>
          </p:cNvPr>
          <p:cNvCxnSpPr>
            <a:cxnSpLocks/>
          </p:cNvCxnSpPr>
          <p:nvPr/>
        </p:nvCxnSpPr>
        <p:spPr>
          <a:xfrm>
            <a:off x="8291599" y="4788137"/>
            <a:ext cx="269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0E8A5F9-77F1-4DA4-8107-43837BFD34F3}"/>
              </a:ext>
            </a:extLst>
          </p:cNvPr>
          <p:cNvCxnSpPr>
            <a:cxnSpLocks/>
          </p:cNvCxnSpPr>
          <p:nvPr/>
        </p:nvCxnSpPr>
        <p:spPr>
          <a:xfrm flipH="1">
            <a:off x="8561107" y="4483615"/>
            <a:ext cx="386460" cy="3045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6938A433-460A-4127-9E05-0FE1AB7B9406}"/>
              </a:ext>
            </a:extLst>
          </p:cNvPr>
          <p:cNvCxnSpPr/>
          <p:nvPr/>
        </p:nvCxnSpPr>
        <p:spPr>
          <a:xfrm flipH="1" flipV="1">
            <a:off x="8947567" y="4483615"/>
            <a:ext cx="946931" cy="7046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E48E36BC-703F-473A-B402-31A0FBBD1F4E}"/>
              </a:ext>
            </a:extLst>
          </p:cNvPr>
          <p:cNvCxnSpPr/>
          <p:nvPr/>
        </p:nvCxnSpPr>
        <p:spPr>
          <a:xfrm flipV="1">
            <a:off x="9894498" y="4483615"/>
            <a:ext cx="499115" cy="6817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E6E8678E-6B56-478F-9E51-6FE225FDB323}"/>
              </a:ext>
            </a:extLst>
          </p:cNvPr>
          <p:cNvCxnSpPr/>
          <p:nvPr/>
        </p:nvCxnSpPr>
        <p:spPr>
          <a:xfrm flipH="1">
            <a:off x="10393613" y="2993059"/>
            <a:ext cx="311063" cy="149055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17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lumMod val="65000"/>
                    <a:lumOff val="35000"/>
                  </a:prstClr>
                </a:solidFill>
                <a:latin typeface="Gill Sans MT" panose="020B0502020104020203" pitchFamily="34" charset="0"/>
              </a:rPr>
              <a:t>New </a:t>
            </a:r>
            <a:r>
              <a:rPr lang="en-US" dirty="0" smtClean="0">
                <a:solidFill>
                  <a:prstClr val="black">
                    <a:lumMod val="65000"/>
                    <a:lumOff val="35000"/>
                  </a:prstClr>
                </a:solidFill>
                <a:latin typeface="Gill Sans MT" panose="020B0502020104020203" pitchFamily="34" charset="0"/>
              </a:rPr>
              <a:t>12-inch </a:t>
            </a:r>
            <a:r>
              <a:rPr lang="en-US" dirty="0">
                <a:solidFill>
                  <a:prstClr val="black">
                    <a:lumMod val="65000"/>
                    <a:lumOff val="35000"/>
                  </a:prstClr>
                </a:solidFill>
                <a:latin typeface="Gill Sans MT" panose="020B0502020104020203" pitchFamily="34" charset="0"/>
              </a:rPr>
              <a:t>and 18-inch HDPE water pipeline</a:t>
            </a:r>
          </a:p>
          <a:p>
            <a:pPr lvl="1" fontAlgn="auto">
              <a:spcAft>
                <a:spcPts val="0"/>
              </a:spcAft>
            </a:pPr>
            <a:r>
              <a:rPr lang="en-US" dirty="0">
                <a:solidFill>
                  <a:prstClr val="black">
                    <a:lumMod val="65000"/>
                    <a:lumOff val="35000"/>
                  </a:prstClr>
                </a:solidFill>
                <a:latin typeface="Gill Sans MT" panose="020B0502020104020203" pitchFamily="34" charset="0"/>
              </a:rPr>
              <a:t>Undeveloped </a:t>
            </a:r>
            <a:r>
              <a:rPr lang="en-US" dirty="0" smtClean="0">
                <a:solidFill>
                  <a:prstClr val="black">
                    <a:lumMod val="65000"/>
                    <a:lumOff val="35000"/>
                  </a:prstClr>
                </a:solidFill>
                <a:latin typeface="Gill Sans MT" panose="020B0502020104020203" pitchFamily="34" charset="0"/>
              </a:rPr>
              <a:t>pasture, </a:t>
            </a:r>
            <a:r>
              <a:rPr lang="en-US" dirty="0">
                <a:solidFill>
                  <a:prstClr val="black">
                    <a:lumMod val="65000"/>
                    <a:lumOff val="35000"/>
                  </a:prstClr>
                </a:solidFill>
                <a:latin typeface="Gill Sans MT" panose="020B0502020104020203" pitchFamily="34" charset="0"/>
              </a:rPr>
              <a:t>SAWS owned</a:t>
            </a:r>
          </a:p>
          <a:p>
            <a:pPr lvl="1" fontAlgn="auto">
              <a:spcAft>
                <a:spcPts val="0"/>
              </a:spcAft>
            </a:pPr>
            <a:r>
              <a:rPr lang="en-US" dirty="0">
                <a:solidFill>
                  <a:prstClr val="black">
                    <a:lumMod val="65000"/>
                    <a:lumOff val="35000"/>
                  </a:prstClr>
                </a:solidFill>
                <a:latin typeface="Gill Sans MT" panose="020B0502020104020203" pitchFamily="34" charset="0"/>
              </a:rPr>
              <a:t>One bore across Bexar Co. ROW</a:t>
            </a:r>
          </a:p>
          <a:p>
            <a:pPr lvl="1" fontAlgn="auto">
              <a:spcAft>
                <a:spcPts val="0"/>
              </a:spcAft>
            </a:pPr>
            <a:r>
              <a:rPr lang="en-US" dirty="0">
                <a:solidFill>
                  <a:prstClr val="black">
                    <a:lumMod val="65000"/>
                    <a:lumOff val="35000"/>
                  </a:prstClr>
                </a:solidFill>
                <a:latin typeface="Gill Sans MT" panose="020B0502020104020203" pitchFamily="34" charset="0"/>
              </a:rPr>
              <a:t>Two floodplain crossings</a:t>
            </a:r>
          </a:p>
          <a:p>
            <a:pPr lvl="1" fontAlgn="auto">
              <a:spcAft>
                <a:spcPts val="0"/>
              </a:spcAft>
            </a:pPr>
            <a:r>
              <a:rPr lang="en-US" dirty="0">
                <a:solidFill>
                  <a:prstClr val="black">
                    <a:lumMod val="65000"/>
                    <a:lumOff val="35000"/>
                  </a:prstClr>
                </a:solidFill>
                <a:latin typeface="Gill Sans MT" panose="020B0502020104020203" pitchFamily="34" charset="0"/>
              </a:rPr>
              <a:t>Various access road crossings</a:t>
            </a:r>
          </a:p>
          <a:p>
            <a:pPr lvl="1" fontAlgn="auto">
              <a:spcAft>
                <a:spcPts val="0"/>
              </a:spcAft>
            </a:pPr>
            <a:r>
              <a:rPr lang="en-US" dirty="0">
                <a:solidFill>
                  <a:prstClr val="black">
                    <a:lumMod val="65000"/>
                    <a:lumOff val="35000"/>
                  </a:prstClr>
                </a:solidFill>
                <a:latin typeface="Gill Sans MT" panose="020B0502020104020203" pitchFamily="34" charset="0"/>
              </a:rPr>
              <a:t>Existing pipe crossings</a:t>
            </a:r>
          </a:p>
          <a:p>
            <a:pPr lvl="1" fontAlgn="auto">
              <a:spcAft>
                <a:spcPts val="0"/>
              </a:spcAft>
            </a:pPr>
            <a:r>
              <a:rPr lang="en-US" dirty="0">
                <a:solidFill>
                  <a:prstClr val="black">
                    <a:lumMod val="65000"/>
                    <a:lumOff val="35000"/>
                  </a:prstClr>
                </a:solidFill>
                <a:latin typeface="Gill Sans MT" panose="020B0502020104020203" pitchFamily="34" charset="0"/>
              </a:rPr>
              <a:t>In Bexar and Wilson Counties</a:t>
            </a:r>
          </a:p>
          <a:p>
            <a:pPr lvl="1" fontAlgn="auto">
              <a:spcAft>
                <a:spcPts val="0"/>
              </a:spcAft>
            </a:pPr>
            <a:r>
              <a:rPr lang="en-US" dirty="0">
                <a:solidFill>
                  <a:prstClr val="black">
                    <a:lumMod val="65000"/>
                    <a:lumOff val="35000"/>
                  </a:prstClr>
                </a:solidFill>
                <a:latin typeface="Gill Sans MT" panose="020B0502020104020203" pitchFamily="34" charset="0"/>
              </a:rPr>
              <a:t>Connection to existing HDPE</a:t>
            </a:r>
            <a:br>
              <a:rPr lang="en-US" dirty="0">
                <a:solidFill>
                  <a:prstClr val="black">
                    <a:lumMod val="65000"/>
                    <a:lumOff val="35000"/>
                  </a:prstClr>
                </a:solidFill>
                <a:latin typeface="Gill Sans MT" panose="020B0502020104020203" pitchFamily="34" charset="0"/>
              </a:rPr>
            </a:br>
            <a:r>
              <a:rPr lang="en-US" dirty="0" smtClean="0">
                <a:solidFill>
                  <a:prstClr val="black">
                    <a:lumMod val="65000"/>
                    <a:lumOff val="35000"/>
                  </a:prstClr>
                </a:solidFill>
                <a:latin typeface="Gill Sans MT" panose="020B0502020104020203" pitchFamily="34" charset="0"/>
              </a:rPr>
              <a:t>Pipeline</a:t>
            </a:r>
          </a:p>
          <a:p>
            <a:pPr lvl="1" fontAlgn="auto">
              <a:spcAft>
                <a:spcPts val="0"/>
              </a:spcAft>
            </a:pPr>
            <a:r>
              <a:rPr lang="en-US" dirty="0" smtClean="0">
                <a:solidFill>
                  <a:prstClr val="black">
                    <a:lumMod val="65000"/>
                    <a:lumOff val="35000"/>
                  </a:prstClr>
                </a:solidFill>
                <a:latin typeface="Gill Sans MT" panose="020B0502020104020203" pitchFamily="34" charset="0"/>
              </a:rPr>
              <a:t>Tree Protection</a:t>
            </a: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pic>
        <p:nvPicPr>
          <p:cNvPr id="6" name="Picture 5" descr="A large green field&#10;&#10;Description automatically generated">
            <a:extLst>
              <a:ext uri="{FF2B5EF4-FFF2-40B4-BE49-F238E27FC236}">
                <a16:creationId xmlns="" xmlns:a16="http://schemas.microsoft.com/office/drawing/2014/main" id="{F2AEB3DB-FED7-408F-85C0-8B2795AB0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835" y="2050181"/>
            <a:ext cx="5334659" cy="4000994"/>
          </a:xfrm>
          <a:prstGeom prst="rect">
            <a:avLst/>
          </a:prstGeom>
        </p:spPr>
      </p:pic>
    </p:spTree>
    <p:extLst>
      <p:ext uri="{BB962C8B-B14F-4D97-AF65-F5344CB8AC3E}">
        <p14:creationId xmlns:p14="http://schemas.microsoft.com/office/powerpoint/2010/main" val="2140421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96FB83B-B6C3-4501-B91C-A4288C8C6D72}"/>
              </a:ext>
            </a:extLst>
          </p:cNvPr>
          <p:cNvPicPr>
            <a:picLocks noChangeAspect="1"/>
          </p:cNvPicPr>
          <p:nvPr/>
        </p:nvPicPr>
        <p:blipFill>
          <a:blip r:embed="rId3"/>
          <a:stretch>
            <a:fillRect/>
          </a:stretch>
        </p:blipFill>
        <p:spPr>
          <a:xfrm>
            <a:off x="1692139" y="953031"/>
            <a:ext cx="6691684" cy="5210378"/>
          </a:xfrm>
          <a:prstGeom prst="rect">
            <a:avLst/>
          </a:prstGeom>
        </p:spPr>
      </p:pic>
      <p:sp>
        <p:nvSpPr>
          <p:cNvPr id="2" name="Title 1"/>
          <p:cNvSpPr>
            <a:spLocks noGrp="1"/>
          </p:cNvSpPr>
          <p:nvPr>
            <p:ph type="title"/>
          </p:nvPr>
        </p:nvSpPr>
        <p:spPr/>
        <p:txBody>
          <a:bodyPr/>
          <a:lstStyle/>
          <a:p>
            <a:r>
              <a:rPr lang="en-US" dirty="0"/>
              <a:t>Project Overview (Continued)</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US" dirty="0">
              <a:solidFill>
                <a:prstClr val="black">
                  <a:lumMod val="65000"/>
                  <a:lumOff val="35000"/>
                </a:prstClr>
              </a:solidFill>
              <a:latin typeface="Gill Sans MT" panose="020B0502020104020203" pitchFamily="34" charset="0"/>
            </a:endParaRPr>
          </a:p>
        </p:txBody>
      </p:sp>
      <p:sp>
        <p:nvSpPr>
          <p:cNvPr id="4" name="Callout: Line 3">
            <a:extLst>
              <a:ext uri="{FF2B5EF4-FFF2-40B4-BE49-F238E27FC236}">
                <a16:creationId xmlns="" xmlns:a16="http://schemas.microsoft.com/office/drawing/2014/main" id="{551EA051-4524-4ADA-9F2D-F1D9F28EBA4E}"/>
              </a:ext>
            </a:extLst>
          </p:cNvPr>
          <p:cNvSpPr/>
          <p:nvPr/>
        </p:nvSpPr>
        <p:spPr>
          <a:xfrm>
            <a:off x="9466363" y="4844904"/>
            <a:ext cx="1730828" cy="747373"/>
          </a:xfrm>
          <a:prstGeom prst="borderCallout1">
            <a:avLst>
              <a:gd name="adj1" fmla="val 49659"/>
              <a:gd name="adj2" fmla="val -547"/>
              <a:gd name="adj3" fmla="val 20132"/>
              <a:gd name="adj4" fmla="val -1799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dirty="0">
                <a:solidFill>
                  <a:prstClr val="black">
                    <a:lumMod val="65000"/>
                    <a:lumOff val="35000"/>
                  </a:prstClr>
                </a:solidFill>
                <a:latin typeface="Gill Sans MT" panose="020B0502020104020203" pitchFamily="34" charset="0"/>
              </a:rPr>
              <a:t>Wilson Co. Section</a:t>
            </a:r>
            <a:endParaRPr lang="en-US" sz="2400" dirty="0"/>
          </a:p>
        </p:txBody>
      </p:sp>
      <p:sp>
        <p:nvSpPr>
          <p:cNvPr id="7" name="Callout: Line 6">
            <a:extLst>
              <a:ext uri="{FF2B5EF4-FFF2-40B4-BE49-F238E27FC236}">
                <a16:creationId xmlns="" xmlns:a16="http://schemas.microsoft.com/office/drawing/2014/main" id="{9B731A85-467A-409E-A7E3-718DDE4F8F6B}"/>
              </a:ext>
            </a:extLst>
          </p:cNvPr>
          <p:cNvSpPr/>
          <p:nvPr/>
        </p:nvSpPr>
        <p:spPr>
          <a:xfrm>
            <a:off x="9469489" y="4320621"/>
            <a:ext cx="1730828" cy="318407"/>
          </a:xfrm>
          <a:prstGeom prst="borderCallout1">
            <a:avLst>
              <a:gd name="adj1" fmla="val 48979"/>
              <a:gd name="adj2" fmla="val -2216"/>
              <a:gd name="adj3" fmla="val 697"/>
              <a:gd name="adj4" fmla="val -162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dirty="0">
                <a:solidFill>
                  <a:prstClr val="black">
                    <a:lumMod val="65000"/>
                    <a:lumOff val="35000"/>
                  </a:prstClr>
                </a:solidFill>
                <a:latin typeface="Gill Sans MT" panose="020B0502020104020203" pitchFamily="34" charset="0"/>
              </a:rPr>
              <a:t>Flood Plain</a:t>
            </a:r>
            <a:endParaRPr lang="en-US" sz="2400" dirty="0"/>
          </a:p>
        </p:txBody>
      </p:sp>
      <p:sp>
        <p:nvSpPr>
          <p:cNvPr id="9" name="Callout: Line 8">
            <a:extLst>
              <a:ext uri="{FF2B5EF4-FFF2-40B4-BE49-F238E27FC236}">
                <a16:creationId xmlns="" xmlns:a16="http://schemas.microsoft.com/office/drawing/2014/main" id="{4DBB4A8D-8DE6-4354-9C7B-3ABFBDA3B807}"/>
              </a:ext>
            </a:extLst>
          </p:cNvPr>
          <p:cNvSpPr/>
          <p:nvPr/>
        </p:nvSpPr>
        <p:spPr>
          <a:xfrm>
            <a:off x="9634447" y="2605587"/>
            <a:ext cx="1730828" cy="318407"/>
          </a:xfrm>
          <a:prstGeom prst="borderCallout1">
            <a:avLst>
              <a:gd name="adj1" fmla="val 55025"/>
              <a:gd name="adj2" fmla="val 9"/>
              <a:gd name="adj3" fmla="val -478170"/>
              <a:gd name="adj4" fmla="val -119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dirty="0">
                <a:solidFill>
                  <a:prstClr val="black">
                    <a:lumMod val="65000"/>
                    <a:lumOff val="35000"/>
                  </a:prstClr>
                </a:solidFill>
                <a:latin typeface="Gill Sans MT" panose="020B0502020104020203" pitchFamily="34" charset="0"/>
              </a:rPr>
              <a:t>Exist. Tie-In</a:t>
            </a:r>
            <a:endParaRPr lang="en-US" sz="2400" dirty="0"/>
          </a:p>
        </p:txBody>
      </p:sp>
      <p:sp>
        <p:nvSpPr>
          <p:cNvPr id="11" name="Callout: Line 10">
            <a:extLst>
              <a:ext uri="{FF2B5EF4-FFF2-40B4-BE49-F238E27FC236}">
                <a16:creationId xmlns="" xmlns:a16="http://schemas.microsoft.com/office/drawing/2014/main" id="{308653FE-5D91-44F6-B34C-B6AFDDA00F68}"/>
              </a:ext>
            </a:extLst>
          </p:cNvPr>
          <p:cNvSpPr/>
          <p:nvPr/>
        </p:nvSpPr>
        <p:spPr>
          <a:xfrm>
            <a:off x="201413" y="2621152"/>
            <a:ext cx="1730828" cy="318407"/>
          </a:xfrm>
          <a:prstGeom prst="borderCallout1">
            <a:avLst>
              <a:gd name="adj1" fmla="val 106415"/>
              <a:gd name="adj2" fmla="val 52839"/>
              <a:gd name="adj3" fmla="val 572033"/>
              <a:gd name="adj4" fmla="val 1546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dirty="0">
                <a:solidFill>
                  <a:prstClr val="black">
                    <a:lumMod val="65000"/>
                    <a:lumOff val="35000"/>
                  </a:prstClr>
                </a:solidFill>
                <a:latin typeface="Gill Sans MT" panose="020B0502020104020203" pitchFamily="34" charset="0"/>
              </a:rPr>
              <a:t>Flood Plain</a:t>
            </a:r>
            <a:endParaRPr lang="en-US" sz="2400" dirty="0"/>
          </a:p>
        </p:txBody>
      </p:sp>
      <p:sp>
        <p:nvSpPr>
          <p:cNvPr id="14" name="Callout: Line 13">
            <a:extLst>
              <a:ext uri="{FF2B5EF4-FFF2-40B4-BE49-F238E27FC236}">
                <a16:creationId xmlns="" xmlns:a16="http://schemas.microsoft.com/office/drawing/2014/main" id="{6080AC62-F681-4BC2-B6A7-CFF51DD150F3}"/>
              </a:ext>
            </a:extLst>
          </p:cNvPr>
          <p:cNvSpPr/>
          <p:nvPr/>
        </p:nvSpPr>
        <p:spPr>
          <a:xfrm>
            <a:off x="2760013" y="2805110"/>
            <a:ext cx="1730828" cy="753110"/>
          </a:xfrm>
          <a:prstGeom prst="borderCallout1">
            <a:avLst>
              <a:gd name="adj1" fmla="val 106415"/>
              <a:gd name="adj2" fmla="val 52839"/>
              <a:gd name="adj3" fmla="val 322446"/>
              <a:gd name="adj4" fmla="val 1129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dirty="0">
                <a:solidFill>
                  <a:prstClr val="black">
                    <a:lumMod val="65000"/>
                    <a:lumOff val="35000"/>
                  </a:prstClr>
                </a:solidFill>
                <a:latin typeface="Gill Sans MT" panose="020B0502020104020203" pitchFamily="34" charset="0"/>
              </a:rPr>
              <a:t>Mathis Rd Crossing</a:t>
            </a:r>
            <a:endParaRPr lang="en-US" sz="2400" dirty="0"/>
          </a:p>
        </p:txBody>
      </p:sp>
    </p:spTree>
    <p:extLst>
      <p:ext uri="{BB962C8B-B14F-4D97-AF65-F5344CB8AC3E}">
        <p14:creationId xmlns:p14="http://schemas.microsoft.com/office/powerpoint/2010/main" val="1549822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a:t>
            </a:r>
          </a:p>
        </p:txBody>
      </p:sp>
      <p:sp>
        <p:nvSpPr>
          <p:cNvPr id="5" name="Content Placeholder 2"/>
          <p:cNvSpPr txBox="1">
            <a:spLocks/>
          </p:cNvSpPr>
          <p:nvPr/>
        </p:nvSpPr>
        <p:spPr>
          <a:xfrm>
            <a:off x="609599" y="985652"/>
            <a:ext cx="11389896" cy="5065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prstClr val="black">
                    <a:lumMod val="65000"/>
                    <a:lumOff val="35000"/>
                  </a:prstClr>
                </a:solidFill>
                <a:latin typeface="Gill Sans MT" panose="020B0502020104020203" pitchFamily="34" charset="0"/>
              </a:rPr>
              <a:t>SAWS Operations</a:t>
            </a:r>
          </a:p>
          <a:p>
            <a:pPr lvl="1" fontAlgn="auto">
              <a:spcAft>
                <a:spcPts val="0"/>
              </a:spcAft>
            </a:pPr>
            <a:r>
              <a:rPr lang="en-US" dirty="0">
                <a:solidFill>
                  <a:prstClr val="black">
                    <a:lumMod val="65000"/>
                    <a:lumOff val="35000"/>
                  </a:prstClr>
                </a:solidFill>
                <a:latin typeface="Gill Sans MT" panose="020B0502020104020203" pitchFamily="34" charset="0"/>
              </a:rPr>
              <a:t>Site Access &amp; Security Clearance</a:t>
            </a:r>
          </a:p>
          <a:p>
            <a:pPr lvl="1" fontAlgn="auto">
              <a:spcAft>
                <a:spcPts val="0"/>
              </a:spcAft>
            </a:pPr>
            <a:r>
              <a:rPr lang="en-US" dirty="0">
                <a:solidFill>
                  <a:prstClr val="black">
                    <a:lumMod val="65000"/>
                    <a:lumOff val="35000"/>
                  </a:prstClr>
                </a:solidFill>
                <a:latin typeface="Gill Sans MT" panose="020B0502020104020203" pitchFamily="34" charset="0"/>
              </a:rPr>
              <a:t>Existing Site Access</a:t>
            </a:r>
          </a:p>
          <a:p>
            <a:pPr lvl="1" fontAlgn="auto">
              <a:spcAft>
                <a:spcPts val="0"/>
              </a:spcAft>
            </a:pPr>
            <a:r>
              <a:rPr lang="en-US" dirty="0">
                <a:solidFill>
                  <a:prstClr val="black">
                    <a:lumMod val="65000"/>
                    <a:lumOff val="35000"/>
                  </a:prstClr>
                </a:solidFill>
                <a:latin typeface="Gill Sans MT" panose="020B0502020104020203" pitchFamily="34" charset="0"/>
              </a:rPr>
              <a:t>Existing Pipeline Tap</a:t>
            </a:r>
          </a:p>
          <a:p>
            <a:pPr fontAlgn="auto">
              <a:spcAft>
                <a:spcPts val="0"/>
              </a:spcAft>
            </a:pPr>
            <a:r>
              <a:rPr lang="en-US" dirty="0">
                <a:solidFill>
                  <a:prstClr val="black">
                    <a:lumMod val="65000"/>
                    <a:lumOff val="35000"/>
                  </a:prstClr>
                </a:solidFill>
                <a:latin typeface="Gill Sans MT" panose="020B0502020104020203" pitchFamily="34" charset="0"/>
              </a:rPr>
              <a:t>Wellsite Contractor (separate contract</a:t>
            </a:r>
            <a:r>
              <a:rPr lang="en-US" dirty="0" smtClean="0">
                <a:solidFill>
                  <a:prstClr val="black">
                    <a:lumMod val="65000"/>
                    <a:lumOff val="35000"/>
                  </a:prstClr>
                </a:solidFill>
                <a:latin typeface="Gill Sans MT" panose="020B0502020104020203" pitchFamily="34" charset="0"/>
              </a:rPr>
              <a:t>)</a:t>
            </a:r>
          </a:p>
          <a:p>
            <a:pPr fontAlgn="auto">
              <a:spcAft>
                <a:spcPts val="0"/>
              </a:spcAft>
            </a:pPr>
            <a:r>
              <a:rPr lang="en-US" dirty="0" smtClean="0">
                <a:solidFill>
                  <a:prstClr val="black">
                    <a:lumMod val="65000"/>
                    <a:lumOff val="35000"/>
                  </a:prstClr>
                </a:solidFill>
                <a:latin typeface="Gill Sans MT" panose="020B0502020104020203" pitchFamily="34" charset="0"/>
              </a:rPr>
              <a:t>Bexar County</a:t>
            </a:r>
          </a:p>
          <a:p>
            <a:pPr fontAlgn="auto">
              <a:spcAft>
                <a:spcPts val="0"/>
              </a:spcAft>
            </a:pPr>
            <a:r>
              <a:rPr lang="en-US" dirty="0" smtClean="0">
                <a:solidFill>
                  <a:prstClr val="black">
                    <a:lumMod val="65000"/>
                    <a:lumOff val="35000"/>
                  </a:prstClr>
                </a:solidFill>
                <a:latin typeface="Gill Sans MT" panose="020B0502020104020203" pitchFamily="34" charset="0"/>
              </a:rPr>
              <a:t>Wilson County</a:t>
            </a:r>
          </a:p>
          <a:p>
            <a:pPr fontAlgn="auto">
              <a:spcAft>
                <a:spcPts val="0"/>
              </a:spcAft>
            </a:pPr>
            <a:r>
              <a:rPr lang="en-US" dirty="0" smtClean="0">
                <a:solidFill>
                  <a:prstClr val="black">
                    <a:lumMod val="65000"/>
                    <a:lumOff val="35000"/>
                  </a:prstClr>
                </a:solidFill>
                <a:latin typeface="Gill Sans MT" panose="020B0502020104020203" pitchFamily="34" charset="0"/>
              </a:rPr>
              <a:t>City of </a:t>
            </a:r>
            <a:r>
              <a:rPr lang="en-US" smtClean="0">
                <a:solidFill>
                  <a:prstClr val="black">
                    <a:lumMod val="65000"/>
                    <a:lumOff val="35000"/>
                  </a:prstClr>
                </a:solidFill>
                <a:latin typeface="Gill Sans MT" panose="020B0502020104020203" pitchFamily="34" charset="0"/>
              </a:rPr>
              <a:t>San Antonio</a:t>
            </a: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sz="3200" dirty="0">
              <a:solidFill>
                <a:prstClr val="black">
                  <a:lumMod val="65000"/>
                  <a:lumOff val="35000"/>
                </a:prstClr>
              </a:solidFill>
              <a:latin typeface="Gill Sans MT" panose="020B0502020104020203" pitchFamily="34" charset="0"/>
            </a:endParaRPr>
          </a:p>
          <a:p>
            <a:pPr lvl="1" fontAlgn="auto">
              <a:spcAft>
                <a:spcPts val="0"/>
              </a:spcAft>
            </a:pPr>
            <a:endParaRPr lang="en-US" dirty="0">
              <a:solidFill>
                <a:prstClr val="black">
                  <a:lumMod val="65000"/>
                  <a:lumOff val="35000"/>
                </a:prstClr>
              </a:solidFill>
              <a:latin typeface="Gill Sans MT" panose="020B0502020104020203" pitchFamily="34" charset="0"/>
            </a:endParaRPr>
          </a:p>
          <a:p>
            <a:pPr fontAlgn="auto">
              <a:spcAft>
                <a:spcPts val="0"/>
              </a:spcAft>
            </a:pPr>
            <a:endParaRPr lang="en-US" dirty="0">
              <a:solidFill>
                <a:prstClr val="black">
                  <a:lumMod val="65000"/>
                  <a:lumOff val="35000"/>
                </a:prstClr>
              </a:solidFill>
              <a:latin typeface="Gill Sans MT" panose="020B0502020104020203" pitchFamily="34" charset="0"/>
            </a:endParaRPr>
          </a:p>
        </p:txBody>
      </p:sp>
    </p:spTree>
    <p:extLst>
      <p:ext uri="{BB962C8B-B14F-4D97-AF65-F5344CB8AC3E}">
        <p14:creationId xmlns:p14="http://schemas.microsoft.com/office/powerpoint/2010/main" val="734688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Requirements – Supplemental Conditions</a:t>
            </a:r>
          </a:p>
        </p:txBody>
      </p:sp>
      <p:sp>
        <p:nvSpPr>
          <p:cNvPr id="5" name="Content Placeholder 4"/>
          <p:cNvSpPr>
            <a:spLocks noGrp="1"/>
          </p:cNvSpPr>
          <p:nvPr>
            <p:ph idx="1"/>
          </p:nvPr>
        </p:nvSpPr>
        <p:spPr>
          <a:xfrm>
            <a:off x="609600" y="1564104"/>
            <a:ext cx="10972800" cy="4397217"/>
          </a:xfrm>
        </p:spPr>
        <p:txBody>
          <a:bodyPr/>
          <a:lstStyle/>
          <a:p>
            <a:pPr algn="just"/>
            <a:r>
              <a:rPr lang="en-US" dirty="0"/>
              <a:t>Baseline Schedule &amp; Experience w/ Bid</a:t>
            </a:r>
          </a:p>
        </p:txBody>
      </p:sp>
      <p:sp>
        <p:nvSpPr>
          <p:cNvPr id="9" name="Subtitle 6"/>
          <p:cNvSpPr txBox="1">
            <a:spLocks/>
          </p:cNvSpPr>
          <p:nvPr/>
        </p:nvSpPr>
        <p:spPr>
          <a:xfrm>
            <a:off x="609600" y="977705"/>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chemeClr val="accent1">
                    <a:lumMod val="75000"/>
                  </a:schemeClr>
                </a:solidFill>
                <a:latin typeface="Gill Sans MT" panose="020B0502020104020203" pitchFamily="34" charset="0"/>
              </a:rPr>
              <a:t>Key Supplemental Conditions</a:t>
            </a:r>
          </a:p>
        </p:txBody>
      </p:sp>
    </p:spTree>
    <p:extLst>
      <p:ext uri="{BB962C8B-B14F-4D97-AF65-F5344CB8AC3E}">
        <p14:creationId xmlns:p14="http://schemas.microsoft.com/office/powerpoint/2010/main" val="3309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Contract Requirements – Special Conditions</a:t>
            </a:r>
          </a:p>
        </p:txBody>
      </p:sp>
      <p:sp>
        <p:nvSpPr>
          <p:cNvPr id="5" name="Content Placeholder 4"/>
          <p:cNvSpPr>
            <a:spLocks noGrp="1"/>
          </p:cNvSpPr>
          <p:nvPr>
            <p:ph idx="1"/>
          </p:nvPr>
        </p:nvSpPr>
        <p:spPr>
          <a:xfrm>
            <a:off x="609600" y="1576136"/>
            <a:ext cx="10972800" cy="4385185"/>
          </a:xfrm>
        </p:spPr>
        <p:txBody>
          <a:bodyPr/>
          <a:lstStyle/>
          <a:p>
            <a:pPr algn="just"/>
            <a:r>
              <a:rPr lang="en-US" dirty="0"/>
              <a:t>Geotechnical information available for review</a:t>
            </a:r>
          </a:p>
          <a:p>
            <a:pPr algn="just"/>
            <a:r>
              <a:rPr lang="en-US" dirty="0"/>
              <a:t>Coordination w/ Well Site Contractor</a:t>
            </a:r>
          </a:p>
          <a:p>
            <a:pPr algn="just"/>
            <a:r>
              <a:rPr lang="en-US" dirty="0"/>
              <a:t>Existing Utilities (incl. Oil &amp; Gas)</a:t>
            </a:r>
          </a:p>
        </p:txBody>
      </p:sp>
      <p:sp>
        <p:nvSpPr>
          <p:cNvPr id="9" name="Subtitle 6"/>
          <p:cNvSpPr txBox="1">
            <a:spLocks/>
          </p:cNvSpPr>
          <p:nvPr/>
        </p:nvSpPr>
        <p:spPr>
          <a:xfrm>
            <a:off x="609600" y="977705"/>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chemeClr val="accent1">
                    <a:lumMod val="75000"/>
                  </a:schemeClr>
                </a:solidFill>
                <a:latin typeface="Gill Sans MT" panose="020B0502020104020203" pitchFamily="34" charset="0"/>
              </a:rPr>
              <a:t>Key Special Conditions</a:t>
            </a:r>
          </a:p>
        </p:txBody>
      </p:sp>
    </p:spTree>
    <p:extLst>
      <p:ext uri="{BB962C8B-B14F-4D97-AF65-F5344CB8AC3E}">
        <p14:creationId xmlns:p14="http://schemas.microsoft.com/office/powerpoint/2010/main" val="36911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SMWVB Questions</a:t>
            </a:r>
          </a:p>
        </p:txBody>
      </p:sp>
      <p:sp>
        <p:nvSpPr>
          <p:cNvPr id="3" name="Content Placeholder 2"/>
          <p:cNvSpPr>
            <a:spLocks noGrp="1"/>
          </p:cNvSpPr>
          <p:nvPr>
            <p:ph idx="1"/>
          </p:nvPr>
        </p:nvSpPr>
        <p:spPr/>
        <p:txBody>
          <a:bodyPr/>
          <a:lstStyle/>
          <a:p>
            <a:pPr marL="0" indent="0" algn="just">
              <a:buNone/>
            </a:pPr>
            <a:r>
              <a:rPr lang="en-US" dirty="0"/>
              <a:t>Questions related to SMWVB may be directed to SAWS’ SMWVB Program Manager until bids are due. Her contact information is as follows:</a:t>
            </a:r>
          </a:p>
          <a:p>
            <a:pPr marL="0" indent="0" algn="just">
              <a:buNone/>
            </a:pPr>
            <a:r>
              <a:rPr lang="en-US" sz="2400" dirty="0"/>
              <a:t> </a:t>
            </a:r>
          </a:p>
          <a:p>
            <a:pPr marL="457200" lvl="1" indent="0" algn="ctr">
              <a:buNone/>
            </a:pPr>
            <a:r>
              <a:rPr lang="en-US" b="1" dirty="0"/>
              <a:t>Marisol V. Robles</a:t>
            </a:r>
          </a:p>
          <a:p>
            <a:pPr marL="457200" lvl="1" indent="0" algn="ctr">
              <a:buNone/>
            </a:pPr>
            <a:r>
              <a:rPr lang="en-US" sz="2600" dirty="0"/>
              <a:t>Contract Administration Department</a:t>
            </a:r>
          </a:p>
          <a:p>
            <a:pPr marL="457200" lvl="1" indent="0" algn="ctr">
              <a:buNone/>
            </a:pPr>
            <a:r>
              <a:rPr lang="en-US" sz="2600" dirty="0"/>
              <a:t>San Antonio Water System </a:t>
            </a:r>
          </a:p>
          <a:p>
            <a:pPr marL="457200" lvl="1" indent="0" algn="ctr">
              <a:buNone/>
            </a:pPr>
            <a:r>
              <a:rPr lang="en-US" sz="2600" dirty="0"/>
              <a:t>Email Address: </a:t>
            </a:r>
            <a:r>
              <a:rPr lang="en-US" sz="2600" dirty="0">
                <a:hlinkClick r:id="rId3"/>
              </a:rPr>
              <a:t>Marisol.Robles@saws.org</a:t>
            </a:r>
            <a:r>
              <a:rPr lang="en-US" sz="2600" dirty="0"/>
              <a:t> </a:t>
            </a:r>
          </a:p>
          <a:p>
            <a:pPr marL="457200" lvl="1" indent="0" algn="ctr">
              <a:buNone/>
            </a:pPr>
            <a:r>
              <a:rPr lang="en-US" sz="2600" dirty="0"/>
              <a:t>Telephone No.: (210) 233-3420</a:t>
            </a:r>
          </a:p>
          <a:p>
            <a:endParaRPr lang="en-US" dirty="0"/>
          </a:p>
        </p:txBody>
      </p:sp>
    </p:spTree>
    <p:extLst>
      <p:ext uri="{BB962C8B-B14F-4D97-AF65-F5344CB8AC3E}">
        <p14:creationId xmlns:p14="http://schemas.microsoft.com/office/powerpoint/2010/main" val="50429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0434"/>
            <a:ext cx="11163300" cy="4880326"/>
          </a:xfrm>
        </p:spPr>
        <p:txBody>
          <a:bodyPr/>
          <a:lstStyle/>
          <a:p>
            <a:r>
              <a:rPr lang="en-US" dirty="0"/>
              <a:t>Should be submitted no later than April 1, 2020 at 4:00 PM CDT.</a:t>
            </a:r>
          </a:p>
          <a:p>
            <a:r>
              <a:rPr lang="en-US" dirty="0"/>
              <a:t>Must be submitted in writing:</a:t>
            </a:r>
          </a:p>
          <a:p>
            <a:pPr marL="0" indent="0">
              <a:buNone/>
            </a:pPr>
            <a:endParaRPr lang="en-US" dirty="0"/>
          </a:p>
          <a:p>
            <a:pPr marL="457200" lvl="1" indent="0" algn="ctr">
              <a:buNone/>
            </a:pPr>
            <a:r>
              <a:rPr lang="en-US" dirty="0"/>
              <a:t>Roxanne L. Lockhart</a:t>
            </a:r>
          </a:p>
          <a:p>
            <a:pPr marL="457200" lvl="1" indent="0" algn="ctr">
              <a:buNone/>
            </a:pPr>
            <a:r>
              <a:rPr lang="en-US" dirty="0"/>
              <a:t>Contract Administrator</a:t>
            </a:r>
          </a:p>
          <a:p>
            <a:pPr marL="457200" lvl="1" indent="0" algn="ctr">
              <a:buNone/>
            </a:pPr>
            <a:r>
              <a:rPr lang="en-US" dirty="0"/>
              <a:t>Contract Administration Department</a:t>
            </a:r>
          </a:p>
          <a:p>
            <a:pPr marL="457200" lvl="1" indent="0" algn="ctr">
              <a:buNone/>
            </a:pPr>
            <a:r>
              <a:rPr lang="en-US" dirty="0"/>
              <a:t>San Antonio Water System</a:t>
            </a:r>
          </a:p>
          <a:p>
            <a:pPr marL="457200" lvl="1" indent="0" algn="ctr">
              <a:buNone/>
              <a:tabLst>
                <a:tab pos="2743200" algn="ctr"/>
                <a:tab pos="8229600" algn="ctr"/>
              </a:tabLst>
            </a:pPr>
            <a:r>
              <a:rPr lang="en-US" dirty="0">
                <a:hlinkClick r:id="rId3"/>
              </a:rPr>
              <a:t>Roxanne.Lockhart@saws.org</a:t>
            </a:r>
            <a:r>
              <a:rPr lang="en-US" dirty="0"/>
              <a:t>  </a:t>
            </a:r>
          </a:p>
          <a:p>
            <a:pPr marL="457200" lvl="1" indent="0" algn="ctr">
              <a:buNone/>
              <a:tabLst>
                <a:tab pos="2743200" algn="ctr"/>
                <a:tab pos="8229600" algn="ctr"/>
              </a:tabLst>
            </a:pPr>
            <a:r>
              <a:rPr lang="en-US" dirty="0"/>
              <a:t>Fax: (210) 233-3095</a:t>
            </a:r>
          </a:p>
          <a:p>
            <a:pPr marL="457200" lvl="1" indent="0" algn="ctr">
              <a:buNone/>
              <a:tabLst>
                <a:tab pos="2743200" algn="ctr"/>
                <a:tab pos="8229600" algn="ctr"/>
              </a:tabLst>
            </a:pPr>
            <a:endParaRPr lang="en-US" sz="2600" dirty="0"/>
          </a:p>
        </p:txBody>
      </p:sp>
      <p:sp>
        <p:nvSpPr>
          <p:cNvPr id="5" name="Rectangle 2"/>
          <p:cNvSpPr txBox="1">
            <a:spLocks noChangeArrowheads="1"/>
          </p:cNvSpPr>
          <p:nvPr/>
        </p:nvSpPr>
        <p:spPr>
          <a:xfrm>
            <a:off x="597353" y="270964"/>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solidFill>
                  <a:prstClr val="white">
                    <a:lumMod val="50000"/>
                  </a:prstClr>
                </a:solidFill>
                <a:latin typeface="Gill Sans MT" panose="020B0502020104020203" pitchFamily="34" charset="0"/>
              </a:rPr>
              <a:t>Questions</a:t>
            </a:r>
          </a:p>
        </p:txBody>
      </p:sp>
    </p:spTree>
    <p:extLst>
      <p:ext uri="{BB962C8B-B14F-4D97-AF65-F5344CB8AC3E}">
        <p14:creationId xmlns:p14="http://schemas.microsoft.com/office/powerpoint/2010/main" val="3260399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Oral Statements</a:t>
            </a:r>
          </a:p>
        </p:txBody>
      </p:sp>
      <p:sp>
        <p:nvSpPr>
          <p:cNvPr id="6" name="Content Placeholder 5"/>
          <p:cNvSpPr>
            <a:spLocks noGrp="1"/>
          </p:cNvSpPr>
          <p:nvPr>
            <p:ph idx="1"/>
          </p:nvPr>
        </p:nvSpPr>
        <p:spPr/>
        <p:txBody>
          <a:bodyPr/>
          <a:lstStyle/>
          <a:p>
            <a:pPr marL="0" indent="0">
              <a:buNone/>
            </a:pPr>
            <a:endParaRPr lang="en-US" dirty="0"/>
          </a:p>
          <a:p>
            <a:pPr marL="0" indent="0" algn="just">
              <a:buNone/>
            </a:pPr>
            <a:r>
              <a:rPr lang="en-US" dirty="0"/>
              <a:t>Oral statements or discussion during the pre-bid meeting will not be binding, nor will it change or affect the terms or conditions within the Plans and Specifications for this Project. Changes, if any, will be addressed only via an Addendum.</a:t>
            </a:r>
          </a:p>
        </p:txBody>
      </p:sp>
    </p:spTree>
    <p:extLst>
      <p:ext uri="{BB962C8B-B14F-4D97-AF65-F5344CB8AC3E}">
        <p14:creationId xmlns:p14="http://schemas.microsoft.com/office/powerpoint/2010/main" val="330753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a:t>
            </a:r>
          </a:p>
        </p:txBody>
      </p:sp>
      <p:sp>
        <p:nvSpPr>
          <p:cNvPr id="5" name="Content Placeholder 4"/>
          <p:cNvSpPr>
            <a:spLocks noGrp="1"/>
          </p:cNvSpPr>
          <p:nvPr>
            <p:ph idx="1"/>
          </p:nvPr>
        </p:nvSpPr>
        <p:spPr>
          <a:xfrm>
            <a:off x="609600" y="1062990"/>
            <a:ext cx="10972800" cy="4898332"/>
          </a:xfrm>
        </p:spPr>
        <p:txBody>
          <a:bodyPr/>
          <a:lstStyle/>
          <a:p>
            <a:pPr algn="just"/>
            <a:r>
              <a:rPr lang="en-US" dirty="0"/>
              <a:t>Purpose of the project is to construct a pipeline to connect new well sites to an existing pipeline</a:t>
            </a:r>
          </a:p>
          <a:p>
            <a:pPr algn="just"/>
            <a:r>
              <a:rPr lang="en-US" dirty="0"/>
              <a:t>Approximately </a:t>
            </a:r>
            <a:r>
              <a:rPr lang="en-US" dirty="0" smtClean="0"/>
              <a:t>19,500 </a:t>
            </a:r>
            <a:r>
              <a:rPr lang="en-US" dirty="0"/>
              <a:t>LF of 12-inch and 18-inch DR 11 HDPE pipe </a:t>
            </a:r>
          </a:p>
          <a:p>
            <a:pPr algn="just"/>
            <a:r>
              <a:rPr lang="en-US" dirty="0"/>
              <a:t>Average depth of cover is approximately 7 ft</a:t>
            </a:r>
          </a:p>
          <a:p>
            <a:pPr algn="just"/>
            <a:r>
              <a:rPr lang="en-US" dirty="0"/>
              <a:t>Tie-in to exiting 24-inch HDPE pipeline</a:t>
            </a:r>
          </a:p>
        </p:txBody>
      </p:sp>
    </p:spTree>
    <p:extLst>
      <p:ext uri="{BB962C8B-B14F-4D97-AF65-F5344CB8AC3E}">
        <p14:creationId xmlns:p14="http://schemas.microsoft.com/office/powerpoint/2010/main" val="42344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Pre-Bid Meeting</a:t>
            </a:r>
          </a:p>
        </p:txBody>
      </p:sp>
      <p:sp>
        <p:nvSpPr>
          <p:cNvPr id="6" name="Content Placeholder 5"/>
          <p:cNvSpPr>
            <a:spLocks noGrp="1"/>
          </p:cNvSpPr>
          <p:nvPr>
            <p:ph idx="1"/>
          </p:nvPr>
        </p:nvSpPr>
        <p:spPr/>
        <p:txBody>
          <a:bodyPr/>
          <a:lstStyle/>
          <a:p>
            <a:r>
              <a:rPr lang="en-US" sz="2800" dirty="0"/>
              <a:t>Non-mandatory pre-bid meeting</a:t>
            </a:r>
          </a:p>
          <a:p>
            <a:r>
              <a:rPr lang="en-US" sz="2800" dirty="0"/>
              <a:t>Attendees should sign-in and sign-in sheet will be posted on SAWS website</a:t>
            </a:r>
          </a:p>
          <a:p>
            <a:r>
              <a:rPr lang="en-US" sz="2800" dirty="0"/>
              <a:t>Key project information:</a:t>
            </a:r>
          </a:p>
          <a:p>
            <a:pPr lvl="1"/>
            <a:r>
              <a:rPr lang="en-US" dirty="0"/>
              <a:t>Construction duration is 180 calendar days</a:t>
            </a:r>
          </a:p>
          <a:p>
            <a:pPr lvl="1"/>
            <a:r>
              <a:rPr lang="en-US" dirty="0"/>
              <a:t>Construction estimate is </a:t>
            </a:r>
            <a:r>
              <a:rPr lang="en-US" dirty="0" smtClean="0"/>
              <a:t>$</a:t>
            </a:r>
            <a:r>
              <a:rPr lang="en-US" dirty="0"/>
              <a:t>2,560,000.00</a:t>
            </a:r>
          </a:p>
          <a:p>
            <a:pPr lvl="1"/>
            <a:r>
              <a:rPr lang="en-US" dirty="0"/>
              <a:t>Construction services being procured through </a:t>
            </a:r>
            <a:r>
              <a:rPr lang="en-US" dirty="0" smtClean="0"/>
              <a:t>IFB</a:t>
            </a:r>
            <a:endParaRPr lang="en-US" dirty="0"/>
          </a:p>
        </p:txBody>
      </p:sp>
    </p:spTree>
    <p:extLst>
      <p:ext uri="{BB962C8B-B14F-4D97-AF65-F5344CB8AC3E}">
        <p14:creationId xmlns:p14="http://schemas.microsoft.com/office/powerpoint/2010/main" val="37931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7" name="Content Placeholder 4"/>
          <p:cNvSpPr txBox="1">
            <a:spLocks/>
          </p:cNvSpPr>
          <p:nvPr/>
        </p:nvSpPr>
        <p:spPr>
          <a:xfrm>
            <a:off x="609599" y="996668"/>
            <a:ext cx="11079298" cy="49756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lvl="1" indent="-347472" fontAlgn="auto">
              <a:spcBef>
                <a:spcPts val="0"/>
              </a:spcBef>
              <a:spcAft>
                <a:spcPts val="0"/>
              </a:spcAft>
              <a:buFont typeface="Arial" pitchFamily="34" charset="0"/>
              <a:buChar char="•"/>
            </a:pPr>
            <a:r>
              <a:rPr lang="en-US" sz="3200" dirty="0">
                <a:solidFill>
                  <a:schemeClr val="tx1">
                    <a:lumMod val="65000"/>
                    <a:lumOff val="35000"/>
                  </a:schemeClr>
                </a:solidFill>
                <a:latin typeface="Gill Sans MT" panose="020B0502020104020203" pitchFamily="34" charset="0"/>
              </a:rPr>
              <a:t>Prevailing Wage Rate and Labor Standards – Section 2.10 of the General Conditions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Certified payroll to be submitted on weekly basis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Wage decisions are included within the specifications</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Contractors to utilize LCP Tracker</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Site visits are random and unannounced</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Interviews will be conducted and will be private &amp; confidential</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Payroll records are subject to review</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All apprenticeship programs will need to be approved by Department of Labor prior to starting</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Contractors are responsible for sub-contractor payroll</a:t>
            </a:r>
          </a:p>
          <a:p>
            <a:pPr marL="747522" lvl="2" indent="-347472" fontAlgn="auto">
              <a:spcBef>
                <a:spcPts val="0"/>
              </a:spcBef>
              <a:spcAft>
                <a:spcPts val="0"/>
              </a:spcAft>
            </a:pPr>
            <a:r>
              <a:rPr lang="en-US" dirty="0">
                <a:solidFill>
                  <a:schemeClr val="tx1">
                    <a:lumMod val="65000"/>
                    <a:lumOff val="35000"/>
                  </a:schemeClr>
                </a:solidFill>
                <a:latin typeface="Gill Sans MT" panose="020B0502020104020203" pitchFamily="34" charset="0"/>
              </a:rPr>
              <a:t>Late payrolls delay contractor payments from SAWS</a:t>
            </a:r>
          </a:p>
        </p:txBody>
      </p:sp>
    </p:spTree>
    <p:extLst>
      <p:ext uri="{BB962C8B-B14F-4D97-AF65-F5344CB8AC3E}">
        <p14:creationId xmlns:p14="http://schemas.microsoft.com/office/powerpoint/2010/main" val="2259394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 (Continued)</a:t>
            </a:r>
          </a:p>
        </p:txBody>
      </p:sp>
      <p:sp>
        <p:nvSpPr>
          <p:cNvPr id="6" name="Content Placeholder 5"/>
          <p:cNvSpPr>
            <a:spLocks noGrp="1"/>
          </p:cNvSpPr>
          <p:nvPr>
            <p:ph idx="1"/>
          </p:nvPr>
        </p:nvSpPr>
        <p:spPr>
          <a:xfrm>
            <a:off x="609600" y="961044"/>
            <a:ext cx="10972800" cy="5011295"/>
          </a:xfrm>
        </p:spPr>
        <p:txBody>
          <a:bodyPr/>
          <a:lstStyle/>
          <a:p>
            <a:r>
              <a:rPr lang="en-US" dirty="0"/>
              <a:t>Insurance requirements are found in Section 5.7 of the GCs</a:t>
            </a:r>
          </a:p>
          <a:p>
            <a:pPr lvl="1"/>
            <a:r>
              <a:rPr lang="en-US" dirty="0" smtClean="0"/>
              <a:t>Construction </a:t>
            </a:r>
            <a:r>
              <a:rPr lang="en-US" dirty="0"/>
              <a:t>w/ Pollution, Installation Floater &amp; XS 2 Million </a:t>
            </a:r>
            <a:endParaRPr lang="en-US" dirty="0">
              <a:highlight>
                <a:srgbClr val="FFFF00"/>
              </a:highlight>
            </a:endParaRPr>
          </a:p>
          <a:p>
            <a:pPr lvl="1"/>
            <a:r>
              <a:rPr lang="en-US" dirty="0"/>
              <a:t>Maintain insurance coverage during the construction of this Project</a:t>
            </a:r>
          </a:p>
          <a:p>
            <a:r>
              <a:rPr lang="en-US" dirty="0"/>
              <a:t>Submittals and invoicing will be handled through CPMS</a:t>
            </a:r>
          </a:p>
          <a:p>
            <a:pPr marL="0" indent="0">
              <a:buNone/>
            </a:pPr>
            <a:endParaRPr lang="en-US" dirty="0"/>
          </a:p>
          <a:p>
            <a:pPr marL="0" indent="0">
              <a:buNone/>
            </a:pPr>
            <a:endParaRPr lang="en-US" dirty="0"/>
          </a:p>
          <a:p>
            <a:pPr marL="457200" lvl="1" indent="0">
              <a:buNone/>
            </a:pPr>
            <a:endParaRPr lang="en-US" sz="3200" dirty="0"/>
          </a:p>
        </p:txBody>
      </p:sp>
    </p:spTree>
    <p:extLst>
      <p:ext uri="{BB962C8B-B14F-4D97-AF65-F5344CB8AC3E}">
        <p14:creationId xmlns:p14="http://schemas.microsoft.com/office/powerpoint/2010/main" val="189769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Required Experience</a:t>
            </a:r>
          </a:p>
        </p:txBody>
      </p:sp>
      <p:sp>
        <p:nvSpPr>
          <p:cNvPr id="6" name="Content Placeholder 5"/>
          <p:cNvSpPr>
            <a:spLocks noGrp="1"/>
          </p:cNvSpPr>
          <p:nvPr>
            <p:ph idx="1"/>
          </p:nvPr>
        </p:nvSpPr>
        <p:spPr>
          <a:xfrm>
            <a:off x="609599" y="1068636"/>
            <a:ext cx="11266584" cy="4853862"/>
          </a:xfrm>
        </p:spPr>
        <p:txBody>
          <a:bodyPr/>
          <a:lstStyle/>
          <a:p>
            <a:r>
              <a:rPr lang="en-US" dirty="0"/>
              <a:t>Contractor shall have experience constructing 12 to 24-inch HDPE pipelines.</a:t>
            </a:r>
          </a:p>
          <a:p>
            <a:r>
              <a:rPr lang="en-US" dirty="0"/>
              <a:t>Detailed requirements are included in the Statement of Bidder’s Experience, which must be completed by the contractor.</a:t>
            </a:r>
          </a:p>
          <a:p>
            <a:pPr marL="0" indent="0">
              <a:buNone/>
            </a:pPr>
            <a:endParaRPr lang="en-US" dirty="0"/>
          </a:p>
        </p:txBody>
      </p:sp>
    </p:spTree>
    <p:extLst>
      <p:ext uri="{BB962C8B-B14F-4D97-AF65-F5344CB8AC3E}">
        <p14:creationId xmlns:p14="http://schemas.microsoft.com/office/powerpoint/2010/main" val="248823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Aspirational SMWB Goal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09301667"/>
              </p:ext>
            </p:extLst>
          </p:nvPr>
        </p:nvGraphicFramePr>
        <p:xfrm>
          <a:off x="609599" y="1918807"/>
          <a:ext cx="10972800" cy="1408286"/>
        </p:xfrm>
        <a:graphic>
          <a:graphicData uri="http://schemas.openxmlformats.org/drawingml/2006/table">
            <a:tbl>
              <a:tblPr firstRow="1" bandRow="1">
                <a:tableStyleId>{D7AC3CCA-C797-4891-BE02-D94E43425B78}</a:tableStyleId>
              </a:tblPr>
              <a:tblGrid>
                <a:gridCol w="54864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SMWB Goal</a:t>
                      </a:r>
                    </a:p>
                  </a:txBody>
                  <a:tcPr/>
                </a:tc>
                <a:extLst>
                  <a:ext uri="{0D108BD9-81ED-4DB2-BD59-A6C34878D82A}">
                    <a16:rowId xmlns="" xmlns:a16="http://schemas.microsoft.com/office/drawing/2014/main"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00089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13090</TotalTime>
  <Words>1199</Words>
  <Application>Microsoft Office PowerPoint</Application>
  <PresentationFormat>Widescreen</PresentationFormat>
  <Paragraphs>239</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Black</vt:lpstr>
      <vt:lpstr>Calibri</vt:lpstr>
      <vt:lpstr>Gill Sans MT</vt:lpstr>
      <vt:lpstr>Wingdings</vt:lpstr>
      <vt:lpstr>OfficalPPT_DRAFT1A</vt:lpstr>
      <vt:lpstr>1 title slide</vt:lpstr>
      <vt:lpstr>PowerPoint Presentation</vt:lpstr>
      <vt:lpstr>Meeting Agenda</vt:lpstr>
      <vt:lpstr>Oral Statements</vt:lpstr>
      <vt:lpstr>Project Overview</vt:lpstr>
      <vt:lpstr>Pre-Bid Meeting</vt:lpstr>
      <vt:lpstr>Contract Requirements</vt:lpstr>
      <vt:lpstr>Contract Requirements (Continued)</vt:lpstr>
      <vt:lpstr>Required Experience</vt:lpstr>
      <vt:lpstr>Aspirational SMWB Goal</vt:lpstr>
      <vt:lpstr>Accepted SMWVB Certification Agency</vt:lpstr>
      <vt:lpstr>Accepted SMWVB Certifications </vt:lpstr>
      <vt:lpstr>Good Faith Effort Plan (GFEP) FAQs </vt:lpstr>
      <vt:lpstr>Post Award: Subcontractor Payment &amp; Utilization Reporting (S.P.U.R.) System &amp; Subcontractor Changes</vt:lpstr>
      <vt:lpstr>Bid Packet Preparation</vt:lpstr>
      <vt:lpstr>Additional Reminders</vt:lpstr>
      <vt:lpstr>PowerPoint Presentation</vt:lpstr>
      <vt:lpstr>Key Dates</vt:lpstr>
      <vt:lpstr>PowerPoint Presentation</vt:lpstr>
      <vt:lpstr>Contract Reminders</vt:lpstr>
      <vt:lpstr>Project Overview - Map</vt:lpstr>
      <vt:lpstr>Project Overview</vt:lpstr>
      <vt:lpstr>Project Overview (Continued)</vt:lpstr>
      <vt:lpstr>Coordination</vt:lpstr>
      <vt:lpstr>Contract Requirements – Supplemental Conditions</vt:lpstr>
      <vt:lpstr>Contract Requirements – Special Conditions</vt:lpstr>
      <vt:lpstr>SMWVB Questions</vt:lpstr>
      <vt:lpstr>PowerPoint Presentation</vt:lpstr>
      <vt:lpstr>PowerPoint Presentation</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234</cp:revision>
  <dcterms:created xsi:type="dcterms:W3CDTF">2012-11-29T16:16:02Z</dcterms:created>
  <dcterms:modified xsi:type="dcterms:W3CDTF">2020-04-02T23:54:19Z</dcterms:modified>
</cp:coreProperties>
</file>